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30"/>
  </p:notesMasterIdLst>
  <p:handoutMasterIdLst>
    <p:handoutMasterId r:id="rId31"/>
  </p:handoutMasterIdLst>
  <p:sldIdLst>
    <p:sldId id="419" r:id="rId2"/>
    <p:sldId id="420" r:id="rId3"/>
    <p:sldId id="421" r:id="rId4"/>
    <p:sldId id="422" r:id="rId5"/>
    <p:sldId id="425" r:id="rId6"/>
    <p:sldId id="427" r:id="rId7"/>
    <p:sldId id="468" r:id="rId8"/>
    <p:sldId id="453" r:id="rId9"/>
    <p:sldId id="454" r:id="rId10"/>
    <p:sldId id="430" r:id="rId11"/>
    <p:sldId id="431" r:id="rId12"/>
    <p:sldId id="455" r:id="rId13"/>
    <p:sldId id="432" r:id="rId14"/>
    <p:sldId id="433" r:id="rId15"/>
    <p:sldId id="434" r:id="rId16"/>
    <p:sldId id="435" r:id="rId17"/>
    <p:sldId id="440" r:id="rId18"/>
    <p:sldId id="457" r:id="rId19"/>
    <p:sldId id="458" r:id="rId20"/>
    <p:sldId id="459" r:id="rId21"/>
    <p:sldId id="460" r:id="rId22"/>
    <p:sldId id="461" r:id="rId23"/>
    <p:sldId id="462" r:id="rId24"/>
    <p:sldId id="467" r:id="rId25"/>
    <p:sldId id="463" r:id="rId26"/>
    <p:sldId id="464" r:id="rId27"/>
    <p:sldId id="465" r:id="rId28"/>
    <p:sldId id="466" r:id="rId29"/>
  </p:sldIdLst>
  <p:sldSz cx="9144000" cy="6858000" type="screen4x3"/>
  <p:notesSz cx="6669088" cy="992822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FF"/>
    <a:srgbClr val="CFF7A7"/>
    <a:srgbClr val="FF0066"/>
    <a:srgbClr val="9933FF"/>
    <a:srgbClr val="C0C0C0"/>
    <a:srgbClr val="3366CC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38" autoAdjust="0"/>
    <p:restoredTop sz="94584" autoAdjust="0"/>
  </p:normalViewPr>
  <p:slideViewPr>
    <p:cSldViewPr snapToGrid="0">
      <p:cViewPr varScale="1">
        <p:scale>
          <a:sx n="89" d="100"/>
          <a:sy n="89" d="100"/>
        </p:scale>
        <p:origin x="-557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1842" y="-90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CEA0490-7CB8-4925-911E-0DBC4FDC377D}" type="datetimeFigureOut">
              <a:rPr lang="zh-TW" altLang="en-US"/>
              <a:pPr>
                <a:defRPr/>
              </a:pPr>
              <a:t>2016/11/24</a:t>
            </a:fld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7C7469-B0D0-4224-B4FE-DF653090DE6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44552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defTabSz="947738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defTabSz="947738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2925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pPr>
              <a:defRPr/>
            </a:pPr>
            <a:fld id="{7CC63656-EFB2-41AA-918D-02D45B2AC62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30727" name="Picture 8"/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25" y="823913"/>
            <a:ext cx="4446588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66534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defTabSz="947738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defTabSz="947738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defTabSz="947738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defTabSz="947738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4B46770F-BF40-4C56-8CC7-19C8A72C926F}" type="slidenum">
              <a:rPr lang="en-US" altLang="zh-TW" smtClean="0"/>
              <a:pPr eaLnBrk="1" hangingPunct="1"/>
              <a:t>17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TW">
              <a:latin typeface="Arial" pitchFamily="34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defTabSz="947738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defTabSz="947738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defTabSz="947738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defTabSz="947738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972F0F59-84B0-45E0-8C50-430B6E7A09CE}" type="slidenum">
              <a:rPr lang="en-US" altLang="zh-TW" smtClean="0"/>
              <a:pPr eaLnBrk="1" hangingPunct="1"/>
              <a:t>18</a:t>
            </a:fld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6921500" y="6486525"/>
            <a:ext cx="21336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7C708C32-F6DE-4C4C-BC0A-D8CF1C31C4AB}" type="slidenum">
              <a:rPr lang="en-US" altLang="zh-TW" sz="1400"/>
              <a:pPr algn="r">
                <a:defRPr/>
              </a:pPr>
              <a:t>‹#›</a:t>
            </a:fld>
            <a:endParaRPr lang="en-US" altLang="zh-TW" sz="1400"/>
          </a:p>
        </p:txBody>
      </p:sp>
      <p:pic>
        <p:nvPicPr>
          <p:cNvPr id="4" name="Picture 7" descr="se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725" y="2268538"/>
            <a:ext cx="6197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029200"/>
            <a:ext cx="6400800" cy="609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 altLang="zh-TW"/>
              <a:t>Click to edit Master subtitle style</a:t>
            </a:r>
          </a:p>
        </p:txBody>
      </p:sp>
      <p:sp>
        <p:nvSpPr>
          <p:cNvPr id="6" name="Rectangle 7"/>
          <p:cNvSpPr>
            <a:spLocks noChangeArrowheads="1"/>
          </p:cNvSpPr>
          <p:nvPr userDrawn="1"/>
        </p:nvSpPr>
        <p:spPr bwMode="auto">
          <a:xfrm>
            <a:off x="1112838" y="1237584"/>
            <a:ext cx="65659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dirty="0">
                <a:solidFill>
                  <a:schemeClr val="bg2"/>
                </a:solidFill>
              </a:rPr>
              <a:t>COMP2121</a:t>
            </a:r>
            <a:r>
              <a:rPr lang="en-US" altLang="zh-CN" sz="2800" baseline="0" dirty="0">
                <a:solidFill>
                  <a:schemeClr val="bg2"/>
                </a:solidFill>
              </a:rPr>
              <a:t> </a:t>
            </a:r>
          </a:p>
          <a:p>
            <a:pPr>
              <a:defRPr/>
            </a:pPr>
            <a:r>
              <a:rPr lang="en-US" sz="2800" dirty="0">
                <a:solidFill>
                  <a:schemeClr val="bg2"/>
                </a:solidFill>
              </a:rPr>
              <a:t>Discrete Mathematics</a:t>
            </a:r>
          </a:p>
        </p:txBody>
      </p:sp>
    </p:spTree>
    <p:extLst>
      <p:ext uri="{BB962C8B-B14F-4D97-AF65-F5344CB8AC3E}">
        <p14:creationId xmlns:p14="http://schemas.microsoft.com/office/powerpoint/2010/main" val="2191582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42596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05317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2980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57691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21540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27131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88453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39747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83236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03139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4527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33459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6921500" y="6486525"/>
            <a:ext cx="21336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BE557054-512D-4AE2-B0D6-DD39D33950BF}" type="slidenum">
              <a:rPr lang="en-US" altLang="zh-TW" sz="1400"/>
              <a:pPr algn="r">
                <a:defRPr/>
              </a:pPr>
              <a:t>‹#›</a:t>
            </a:fld>
            <a:endParaRPr lang="en-US" altLang="zh-TW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57" r:id="rId2"/>
    <p:sldLayoutId id="2147484058" r:id="rId3"/>
    <p:sldLayoutId id="2147484059" r:id="rId4"/>
    <p:sldLayoutId id="2147484060" r:id="rId5"/>
    <p:sldLayoutId id="2147484061" r:id="rId6"/>
    <p:sldLayoutId id="2147484062" r:id="rId7"/>
    <p:sldLayoutId id="2147484063" r:id="rId8"/>
    <p:sldLayoutId id="2147484064" r:id="rId9"/>
    <p:sldLayoutId id="2147484065" r:id="rId10"/>
    <p:sldLayoutId id="2147484066" r:id="rId11"/>
    <p:sldLayoutId id="2147484067" r:id="rId12"/>
    <p:sldLayoutId id="2147484068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Ø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F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60400" y="2590800"/>
            <a:ext cx="7772400" cy="14700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zh-TW" sz="4400" dirty="0"/>
              <a:t>Planar Graphs</a:t>
            </a:r>
            <a:endParaRPr lang="en-US" altLang="zh-TW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81125" y="4041775"/>
            <a:ext cx="6400800" cy="13985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dirty="0"/>
              <a:t>Hubert Chan  (Chapter 9.7)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381125" y="5086416"/>
            <a:ext cx="6393337" cy="1491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Ø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F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indent="-457200" algn="l">
              <a:buFontTx/>
              <a:buNone/>
            </a:pPr>
            <a:r>
              <a:rPr lang="en-US" kern="0" dirty="0"/>
              <a:t>[O2 Proof Techniques] </a:t>
            </a:r>
          </a:p>
          <a:p>
            <a:pPr marL="457200" indent="-457200" algn="l">
              <a:buFontTx/>
              <a:buNone/>
            </a:pPr>
            <a:r>
              <a:rPr lang="en-US" kern="0" dirty="0"/>
              <a:t>[O3 Basic Analysis Techniques]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Inequality for Planar Graphs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33500"/>
            <a:ext cx="8229600" cy="5227638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800" dirty="0"/>
              <a:t>If G is a connected planar simple graph, with </a:t>
            </a:r>
            <a:r>
              <a:rPr lang="en-US" sz="2800" i="1" dirty="0"/>
              <a:t>e</a:t>
            </a:r>
            <a:r>
              <a:rPr lang="en-US" sz="2800" dirty="0"/>
              <a:t> edges and </a:t>
            </a:r>
            <a:r>
              <a:rPr lang="en-US" sz="2800" i="1" dirty="0"/>
              <a:t>v</a:t>
            </a:r>
            <a:r>
              <a:rPr lang="en-US" sz="2800" dirty="0"/>
              <a:t> </a:t>
            </a:r>
            <a:r>
              <a:rPr lang="en-US" sz="2800" dirty="0">
                <a:sym typeface="Symbol" pitchFamily="18" charset="2"/>
              </a:rPr>
              <a:t></a:t>
            </a:r>
            <a:r>
              <a:rPr lang="en-US" sz="2800" dirty="0"/>
              <a:t> 3 vertices, then </a:t>
            </a:r>
            <a:r>
              <a:rPr lang="en-US" sz="2800" b="1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2800" b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</a:t>
            </a:r>
            <a:r>
              <a:rPr lang="en-US" sz="2800" b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3</a:t>
            </a:r>
            <a:r>
              <a:rPr lang="en-US" sz="2800" b="1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</a:t>
            </a:r>
            <a:r>
              <a:rPr lang="en-US" sz="2800" b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– 6</a:t>
            </a:r>
            <a:r>
              <a:rPr lang="en-US" sz="2800" dirty="0"/>
              <a:t>.</a:t>
            </a:r>
          </a:p>
          <a:p>
            <a:pPr eaLnBrk="1" hangingPunct="1">
              <a:buFontTx/>
              <a:buNone/>
              <a:defRPr/>
            </a:pPr>
            <a:r>
              <a:rPr lang="en-US" dirty="0">
                <a:solidFill>
                  <a:srgbClr val="A50021"/>
                </a:solidFill>
              </a:rPr>
              <a:t>(Intuitively it says that there cannot be too many edges)</a:t>
            </a:r>
          </a:p>
          <a:p>
            <a:pPr eaLnBrk="1" hangingPunct="1">
              <a:buFontTx/>
              <a:buNone/>
              <a:defRPr/>
            </a:pPr>
            <a:r>
              <a:rPr lang="en-US" dirty="0">
                <a:solidFill>
                  <a:srgbClr val="0033CC"/>
                </a:solidFill>
              </a:rPr>
              <a:t>A planar graph of </a:t>
            </a:r>
            <a:r>
              <a:rPr lang="en-US" i="1" dirty="0">
                <a:solidFill>
                  <a:srgbClr val="0033CC"/>
                </a:solidFill>
              </a:rPr>
              <a:t>v</a:t>
            </a:r>
            <a:r>
              <a:rPr lang="en-US" dirty="0">
                <a:solidFill>
                  <a:srgbClr val="0033CC"/>
                </a:solidFill>
              </a:rPr>
              <a:t> vertices has almost 3</a:t>
            </a:r>
            <a:r>
              <a:rPr lang="en-US" i="1" dirty="0">
                <a:solidFill>
                  <a:srgbClr val="0033CC"/>
                </a:solidFill>
              </a:rPr>
              <a:t>v</a:t>
            </a:r>
            <a:r>
              <a:rPr lang="en-US" dirty="0">
                <a:solidFill>
                  <a:srgbClr val="0033CC"/>
                </a:solidFill>
              </a:rPr>
              <a:t> – 6 edges, i.e., all planar graphs are </a:t>
            </a:r>
            <a:r>
              <a:rPr lang="en-US" i="1" dirty="0">
                <a:solidFill>
                  <a:srgbClr val="0033CC"/>
                </a:solidFill>
              </a:rPr>
              <a:t>sparse</a:t>
            </a:r>
            <a:r>
              <a:rPr lang="en-US" dirty="0">
                <a:solidFill>
                  <a:srgbClr val="0033CC"/>
                </a:solidFill>
              </a:rPr>
              <a:t> graphs</a:t>
            </a:r>
            <a:r>
              <a:rPr lang="en-US" dirty="0"/>
              <a:t> </a:t>
            </a:r>
          </a:p>
          <a:p>
            <a:pPr eaLnBrk="1" hangingPunct="1">
              <a:buFontTx/>
              <a:buNone/>
              <a:defRPr/>
            </a:pPr>
            <a:r>
              <a:rPr lang="en-US" i="1" dirty="0">
                <a:solidFill>
                  <a:schemeClr val="hlink"/>
                </a:solidFill>
              </a:rPr>
              <a:t>Proof: </a:t>
            </a:r>
            <a:r>
              <a:rPr lang="en-US" dirty="0"/>
              <a:t>The degree of a region </a:t>
            </a:r>
            <a:r>
              <a:rPr lang="en-US" dirty="0">
                <a:solidFill>
                  <a:srgbClr val="0000FF"/>
                </a:solidFill>
              </a:rPr>
              <a:t>deg(R)</a:t>
            </a:r>
            <a:r>
              <a:rPr lang="en-US" dirty="0"/>
              <a:t> = number of edges on the boundary of this region (= number of </a:t>
            </a:r>
            <a:r>
              <a:rPr lang="en-US" dirty="0" err="1"/>
              <a:t>x’s</a:t>
            </a:r>
            <a:r>
              <a:rPr lang="en-US" dirty="0"/>
              <a:t> inside the region)</a:t>
            </a:r>
          </a:p>
          <a:p>
            <a:pPr lvl="2" eaLnBrk="1" hangingPunct="1">
              <a:defRPr/>
            </a:pPr>
            <a:r>
              <a:rPr lang="en-US" sz="2400" dirty="0"/>
              <a:t>Example: </a:t>
            </a:r>
          </a:p>
          <a:p>
            <a:pPr lvl="2" eaLnBrk="1" hangingPunct="1">
              <a:defRPr/>
            </a:pPr>
            <a:r>
              <a:rPr lang="en-US" sz="2400" dirty="0">
                <a:solidFill>
                  <a:srgbClr val="996633"/>
                </a:solidFill>
              </a:rPr>
              <a:t>deg(R</a:t>
            </a:r>
            <a:r>
              <a:rPr lang="en-US" sz="2400" baseline="-25000" dirty="0">
                <a:solidFill>
                  <a:srgbClr val="996633"/>
                </a:solidFill>
              </a:rPr>
              <a:t>3</a:t>
            </a:r>
            <a:r>
              <a:rPr lang="en-US" sz="2400" dirty="0">
                <a:solidFill>
                  <a:srgbClr val="996633"/>
                </a:solidFill>
              </a:rPr>
              <a:t>) = 3</a:t>
            </a:r>
          </a:p>
          <a:p>
            <a:pPr lvl="2" eaLnBrk="1" hangingPunct="1">
              <a:defRPr/>
            </a:pPr>
            <a:r>
              <a:rPr lang="en-US" sz="2400" dirty="0">
                <a:solidFill>
                  <a:srgbClr val="339933"/>
                </a:solidFill>
              </a:rPr>
              <a:t>deg(R</a:t>
            </a:r>
            <a:r>
              <a:rPr lang="en-US" sz="2400" baseline="-25000" dirty="0">
                <a:solidFill>
                  <a:srgbClr val="339933"/>
                </a:solidFill>
              </a:rPr>
              <a:t>1</a:t>
            </a:r>
            <a:r>
              <a:rPr lang="en-US" sz="2400" dirty="0">
                <a:solidFill>
                  <a:srgbClr val="339933"/>
                </a:solidFill>
              </a:rPr>
              <a:t>) = 5</a:t>
            </a:r>
          </a:p>
          <a:p>
            <a:pPr lvl="2" eaLnBrk="1" hangingPunct="1">
              <a:defRPr/>
            </a:pPr>
            <a:r>
              <a:rPr lang="en-US" sz="2400" dirty="0">
                <a:solidFill>
                  <a:srgbClr val="FF0000"/>
                </a:solidFill>
              </a:rPr>
              <a:t>deg(R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) = 6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391275" y="4254500"/>
            <a:ext cx="1955800" cy="1763713"/>
            <a:chOff x="4424" y="2288"/>
            <a:chExt cx="963" cy="839"/>
          </a:xfrm>
        </p:grpSpPr>
        <p:sp>
          <p:nvSpPr>
            <p:cNvPr id="11269" name="Line 5"/>
            <p:cNvSpPr>
              <a:spLocks noChangeShapeType="1"/>
            </p:cNvSpPr>
            <p:nvPr/>
          </p:nvSpPr>
          <p:spPr bwMode="auto">
            <a:xfrm>
              <a:off x="4472" y="2678"/>
              <a:ext cx="675" cy="4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0" name="AutoShape 6"/>
            <p:cNvSpPr>
              <a:spLocks noChangeArrowheads="1"/>
            </p:cNvSpPr>
            <p:nvPr/>
          </p:nvSpPr>
          <p:spPr bwMode="auto">
            <a:xfrm>
              <a:off x="4464" y="2365"/>
              <a:ext cx="872" cy="715"/>
            </a:xfrm>
            <a:prstGeom prst="pentag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1271" name="Line 7"/>
            <p:cNvSpPr>
              <a:spLocks noChangeShapeType="1"/>
            </p:cNvSpPr>
            <p:nvPr/>
          </p:nvSpPr>
          <p:spPr bwMode="auto">
            <a:xfrm flipH="1">
              <a:off x="4859" y="2372"/>
              <a:ext cx="42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2" name="Oval 8"/>
            <p:cNvSpPr>
              <a:spLocks noChangeArrowheads="1"/>
            </p:cNvSpPr>
            <p:nvPr/>
          </p:nvSpPr>
          <p:spPr bwMode="auto">
            <a:xfrm>
              <a:off x="4844" y="2329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1273" name="Oval 9"/>
            <p:cNvSpPr>
              <a:spLocks noChangeArrowheads="1"/>
            </p:cNvSpPr>
            <p:nvPr/>
          </p:nvSpPr>
          <p:spPr bwMode="auto">
            <a:xfrm>
              <a:off x="5305" y="2592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1274" name="Oval 10"/>
            <p:cNvSpPr>
              <a:spLocks noChangeArrowheads="1"/>
            </p:cNvSpPr>
            <p:nvPr/>
          </p:nvSpPr>
          <p:spPr bwMode="auto">
            <a:xfrm>
              <a:off x="4819" y="2682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1275" name="Oval 11"/>
            <p:cNvSpPr>
              <a:spLocks noChangeArrowheads="1"/>
            </p:cNvSpPr>
            <p:nvPr/>
          </p:nvSpPr>
          <p:spPr bwMode="auto">
            <a:xfrm>
              <a:off x="4424" y="261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1276" name="Oval 12"/>
            <p:cNvSpPr>
              <a:spLocks noChangeArrowheads="1"/>
            </p:cNvSpPr>
            <p:nvPr/>
          </p:nvSpPr>
          <p:spPr bwMode="auto">
            <a:xfrm>
              <a:off x="4597" y="3044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1277" name="Oval 13"/>
            <p:cNvSpPr>
              <a:spLocks noChangeArrowheads="1"/>
            </p:cNvSpPr>
            <p:nvPr/>
          </p:nvSpPr>
          <p:spPr bwMode="auto">
            <a:xfrm>
              <a:off x="5108" y="3044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1278" name="Text Box 14"/>
            <p:cNvSpPr txBox="1">
              <a:spLocks noChangeArrowheads="1"/>
            </p:cNvSpPr>
            <p:nvPr/>
          </p:nvSpPr>
          <p:spPr bwMode="auto">
            <a:xfrm>
              <a:off x="5048" y="2288"/>
              <a:ext cx="30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/>
                <a:t>R</a:t>
              </a:r>
              <a:r>
                <a:rPr lang="en-US" altLang="zh-TW" baseline="-25000"/>
                <a:t>1</a:t>
              </a:r>
            </a:p>
          </p:txBody>
        </p:sp>
        <p:sp>
          <p:nvSpPr>
            <p:cNvPr id="11279" name="Text Box 15"/>
            <p:cNvSpPr txBox="1">
              <a:spLocks noChangeArrowheads="1"/>
            </p:cNvSpPr>
            <p:nvPr/>
          </p:nvSpPr>
          <p:spPr bwMode="auto">
            <a:xfrm>
              <a:off x="4966" y="2641"/>
              <a:ext cx="30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/>
                <a:t>R</a:t>
              </a:r>
              <a:r>
                <a:rPr lang="en-US" altLang="zh-TW" baseline="-25000"/>
                <a:t>2</a:t>
              </a:r>
            </a:p>
          </p:txBody>
        </p:sp>
        <p:sp>
          <p:nvSpPr>
            <p:cNvPr id="11280" name="Text Box 16"/>
            <p:cNvSpPr txBox="1">
              <a:spLocks noChangeArrowheads="1"/>
            </p:cNvSpPr>
            <p:nvPr/>
          </p:nvSpPr>
          <p:spPr bwMode="auto">
            <a:xfrm>
              <a:off x="4612" y="2822"/>
              <a:ext cx="30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/>
                <a:t>R</a:t>
              </a:r>
              <a:r>
                <a:rPr lang="en-US" altLang="zh-TW" baseline="-25000"/>
                <a:t>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1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41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41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41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41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41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41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41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347" grpId="0" build="p" bldLvl="3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77975"/>
            <a:ext cx="8229600" cy="3851275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/>
              <a:t>We have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/>
              <a:t>2</a:t>
            </a:r>
            <a:r>
              <a:rPr lang="en-US" altLang="zh-TW" i="1"/>
              <a:t>e</a:t>
            </a:r>
            <a:r>
              <a:rPr lang="en-US" altLang="zh-TW"/>
              <a:t> = ∑</a:t>
            </a:r>
            <a:r>
              <a:rPr lang="en-US" altLang="zh-TW" baseline="-25000"/>
              <a:t>all region R </a:t>
            </a:r>
            <a:r>
              <a:rPr lang="en-US" altLang="zh-TW"/>
              <a:t>deg(R)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/>
              <a:t>		   = </a:t>
            </a:r>
            <a:r>
              <a:rPr lang="en-US" altLang="zh-TW">
                <a:solidFill>
                  <a:schemeClr val="hlink"/>
                </a:solidFill>
              </a:rPr>
              <a:t>deg(R</a:t>
            </a:r>
            <a:r>
              <a:rPr lang="en-US" altLang="zh-TW" baseline="-25000">
                <a:solidFill>
                  <a:schemeClr val="hlink"/>
                </a:solidFill>
              </a:rPr>
              <a:t>1</a:t>
            </a:r>
            <a:r>
              <a:rPr lang="en-US" altLang="zh-TW">
                <a:solidFill>
                  <a:schemeClr val="hlink"/>
                </a:solidFill>
              </a:rPr>
              <a:t>)</a:t>
            </a:r>
            <a:r>
              <a:rPr lang="en-US" altLang="zh-TW"/>
              <a:t> + </a:t>
            </a:r>
            <a:r>
              <a:rPr lang="en-US" altLang="zh-TW">
                <a:solidFill>
                  <a:srgbClr val="FD1934"/>
                </a:solidFill>
              </a:rPr>
              <a:t>deg(R</a:t>
            </a:r>
            <a:r>
              <a:rPr lang="en-US" altLang="zh-TW" baseline="-25000">
                <a:solidFill>
                  <a:srgbClr val="FD1934"/>
                </a:solidFill>
              </a:rPr>
              <a:t>2</a:t>
            </a:r>
            <a:r>
              <a:rPr lang="en-US" altLang="zh-TW">
                <a:solidFill>
                  <a:srgbClr val="FD1934"/>
                </a:solidFill>
              </a:rPr>
              <a:t>)</a:t>
            </a:r>
            <a:r>
              <a:rPr lang="en-US" altLang="zh-TW"/>
              <a:t> + </a:t>
            </a:r>
            <a:r>
              <a:rPr lang="en-US" altLang="zh-TW">
                <a:solidFill>
                  <a:srgbClr val="CC0000"/>
                </a:solidFill>
              </a:rPr>
              <a:t>deg(R</a:t>
            </a:r>
            <a:r>
              <a:rPr lang="en-US" altLang="zh-TW" baseline="-25000">
                <a:solidFill>
                  <a:srgbClr val="CC0000"/>
                </a:solidFill>
              </a:rPr>
              <a:t>3</a:t>
            </a:r>
            <a:r>
              <a:rPr lang="en-US" altLang="zh-TW">
                <a:solidFill>
                  <a:srgbClr val="CC0000"/>
                </a:solidFill>
              </a:rPr>
              <a:t>)</a:t>
            </a:r>
          </a:p>
          <a:p>
            <a:pPr lvl="2" indent="-28575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/>
              <a:t>	</a:t>
            </a:r>
            <a:r>
              <a:rPr lang="en-US" altLang="zh-TW" sz="2400"/>
              <a:t>= 14,  	i.e., </a:t>
            </a:r>
            <a:r>
              <a:rPr lang="en-US" altLang="zh-TW" sz="2400" i="1"/>
              <a:t>e</a:t>
            </a:r>
            <a:r>
              <a:rPr lang="en-US" altLang="zh-TW" sz="2400"/>
              <a:t> = 7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zh-TW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/>
              <a:t>As deg(R) </a:t>
            </a:r>
            <a:r>
              <a:rPr lang="en-US" altLang="zh-TW">
                <a:sym typeface="Symbol" pitchFamily="18" charset="2"/>
              </a:rPr>
              <a:t> 3 (=3 when R is a triangle)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en-US" altLang="zh-TW"/>
              <a:t>2</a:t>
            </a:r>
            <a:r>
              <a:rPr lang="en-US" altLang="zh-TW" i="1"/>
              <a:t>e</a:t>
            </a:r>
            <a:r>
              <a:rPr lang="en-US" altLang="zh-TW"/>
              <a:t> = ∑</a:t>
            </a:r>
            <a:r>
              <a:rPr lang="en-US" altLang="zh-TW" baseline="-25000"/>
              <a:t>all region R </a:t>
            </a:r>
            <a:r>
              <a:rPr lang="en-US" altLang="zh-TW"/>
              <a:t>deg(R) </a:t>
            </a:r>
            <a:r>
              <a:rPr lang="en-US" altLang="zh-TW">
                <a:sym typeface="Symbol" pitchFamily="18" charset="2"/>
              </a:rPr>
              <a:t></a:t>
            </a:r>
            <a:r>
              <a:rPr lang="en-US" altLang="zh-TW"/>
              <a:t> 3</a:t>
            </a:r>
            <a:r>
              <a:rPr lang="en-US" altLang="zh-TW" i="1"/>
              <a:t>r, i.e., r </a:t>
            </a:r>
            <a:r>
              <a:rPr lang="en-US" altLang="zh-TW">
                <a:sym typeface="Symbol" pitchFamily="18" charset="2"/>
              </a:rPr>
              <a:t></a:t>
            </a:r>
            <a:r>
              <a:rPr lang="en-US" altLang="zh-TW"/>
              <a:t> 2</a:t>
            </a:r>
            <a:r>
              <a:rPr lang="en-US" altLang="zh-TW" i="1"/>
              <a:t>e</a:t>
            </a:r>
            <a:r>
              <a:rPr lang="en-US" altLang="zh-TW"/>
              <a:t>/3</a:t>
            </a:r>
            <a:endParaRPr lang="en-US" altLang="zh-TW" i="1"/>
          </a:p>
          <a:p>
            <a:pPr lvl="1" eaLnBrk="1" hangingPunct="1">
              <a:lnSpc>
                <a:spcPct val="90000"/>
              </a:lnSpc>
            </a:pPr>
            <a:r>
              <a:rPr lang="en-US" altLang="zh-TW"/>
              <a:t>Since </a:t>
            </a:r>
            <a:r>
              <a:rPr lang="en-US" altLang="zh-TW" i="1"/>
              <a:t>r</a:t>
            </a:r>
            <a:r>
              <a:rPr lang="en-US" altLang="zh-TW"/>
              <a:t> = </a:t>
            </a:r>
            <a:r>
              <a:rPr lang="en-US" altLang="zh-TW" i="1"/>
              <a:t>e</a:t>
            </a:r>
            <a:r>
              <a:rPr lang="en-US" altLang="zh-TW"/>
              <a:t> – </a:t>
            </a:r>
            <a:r>
              <a:rPr lang="en-US" altLang="zh-TW" i="1"/>
              <a:t>v</a:t>
            </a:r>
            <a:r>
              <a:rPr lang="en-US" altLang="zh-TW"/>
              <a:t> + 2, we have </a:t>
            </a:r>
            <a:r>
              <a:rPr lang="en-US" altLang="zh-TW" i="1"/>
              <a:t>e</a:t>
            </a:r>
            <a:r>
              <a:rPr lang="en-US" altLang="zh-TW"/>
              <a:t> – </a:t>
            </a:r>
            <a:r>
              <a:rPr lang="en-US" altLang="zh-TW" i="1"/>
              <a:t>v</a:t>
            </a:r>
            <a:r>
              <a:rPr lang="en-US" altLang="zh-TW"/>
              <a:t> + 2  </a:t>
            </a:r>
            <a:r>
              <a:rPr lang="en-US" altLang="zh-TW">
                <a:sym typeface="Symbol" pitchFamily="18" charset="2"/>
              </a:rPr>
              <a:t></a:t>
            </a:r>
            <a:r>
              <a:rPr lang="en-US" altLang="zh-TW"/>
              <a:t> 2</a:t>
            </a:r>
            <a:r>
              <a:rPr lang="en-US" altLang="zh-TW" i="1"/>
              <a:t>e</a:t>
            </a:r>
            <a:r>
              <a:rPr lang="en-US" altLang="zh-TW"/>
              <a:t>/3.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/>
              <a:t>Thus </a:t>
            </a:r>
            <a:r>
              <a:rPr lang="en-US" altLang="zh-TW" i="1"/>
              <a:t>e</a:t>
            </a:r>
            <a:r>
              <a:rPr lang="en-US" altLang="zh-TW"/>
              <a:t> </a:t>
            </a:r>
            <a:r>
              <a:rPr lang="en-US" altLang="zh-TW">
                <a:sym typeface="Symbol" pitchFamily="18" charset="2"/>
              </a:rPr>
              <a:t></a:t>
            </a:r>
            <a:r>
              <a:rPr lang="en-US" altLang="zh-TW"/>
              <a:t> 3</a:t>
            </a:r>
            <a:r>
              <a:rPr lang="en-US" altLang="zh-TW" i="1"/>
              <a:t>v</a:t>
            </a:r>
            <a:r>
              <a:rPr lang="en-US" altLang="zh-TW"/>
              <a:t> – 6</a:t>
            </a:r>
          </a:p>
        </p:txBody>
      </p:sp>
      <p:grpSp>
        <p:nvGrpSpPr>
          <p:cNvPr id="12291" name="Group 4"/>
          <p:cNvGrpSpPr>
            <a:grpSpLocks/>
          </p:cNvGrpSpPr>
          <p:nvPr/>
        </p:nvGrpSpPr>
        <p:grpSpPr bwMode="auto">
          <a:xfrm>
            <a:off x="6751638" y="1309688"/>
            <a:ext cx="1955800" cy="1763712"/>
            <a:chOff x="4424" y="2288"/>
            <a:chExt cx="963" cy="839"/>
          </a:xfrm>
        </p:grpSpPr>
        <p:sp>
          <p:nvSpPr>
            <p:cNvPr id="12310" name="Line 5"/>
            <p:cNvSpPr>
              <a:spLocks noChangeShapeType="1"/>
            </p:cNvSpPr>
            <p:nvPr/>
          </p:nvSpPr>
          <p:spPr bwMode="auto">
            <a:xfrm>
              <a:off x="4472" y="2678"/>
              <a:ext cx="675" cy="4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1" name="AutoShape 6"/>
            <p:cNvSpPr>
              <a:spLocks noChangeArrowheads="1"/>
            </p:cNvSpPr>
            <p:nvPr/>
          </p:nvSpPr>
          <p:spPr bwMode="auto">
            <a:xfrm>
              <a:off x="4464" y="2365"/>
              <a:ext cx="872" cy="715"/>
            </a:xfrm>
            <a:prstGeom prst="pentag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2312" name="Line 7"/>
            <p:cNvSpPr>
              <a:spLocks noChangeShapeType="1"/>
            </p:cNvSpPr>
            <p:nvPr/>
          </p:nvSpPr>
          <p:spPr bwMode="auto">
            <a:xfrm flipH="1">
              <a:off x="4859" y="2372"/>
              <a:ext cx="42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3" name="Oval 8"/>
            <p:cNvSpPr>
              <a:spLocks noChangeArrowheads="1"/>
            </p:cNvSpPr>
            <p:nvPr/>
          </p:nvSpPr>
          <p:spPr bwMode="auto">
            <a:xfrm>
              <a:off x="4844" y="2329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2314" name="Oval 9"/>
            <p:cNvSpPr>
              <a:spLocks noChangeArrowheads="1"/>
            </p:cNvSpPr>
            <p:nvPr/>
          </p:nvSpPr>
          <p:spPr bwMode="auto">
            <a:xfrm>
              <a:off x="5305" y="2592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2315" name="Oval 10"/>
            <p:cNvSpPr>
              <a:spLocks noChangeArrowheads="1"/>
            </p:cNvSpPr>
            <p:nvPr/>
          </p:nvSpPr>
          <p:spPr bwMode="auto">
            <a:xfrm>
              <a:off x="4819" y="2682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2316" name="Oval 11"/>
            <p:cNvSpPr>
              <a:spLocks noChangeArrowheads="1"/>
            </p:cNvSpPr>
            <p:nvPr/>
          </p:nvSpPr>
          <p:spPr bwMode="auto">
            <a:xfrm>
              <a:off x="4424" y="261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2317" name="Oval 12"/>
            <p:cNvSpPr>
              <a:spLocks noChangeArrowheads="1"/>
            </p:cNvSpPr>
            <p:nvPr/>
          </p:nvSpPr>
          <p:spPr bwMode="auto">
            <a:xfrm>
              <a:off x="4597" y="3044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2318" name="Oval 13"/>
            <p:cNvSpPr>
              <a:spLocks noChangeArrowheads="1"/>
            </p:cNvSpPr>
            <p:nvPr/>
          </p:nvSpPr>
          <p:spPr bwMode="auto">
            <a:xfrm>
              <a:off x="5108" y="3044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2319" name="Text Box 14"/>
            <p:cNvSpPr txBox="1">
              <a:spLocks noChangeArrowheads="1"/>
            </p:cNvSpPr>
            <p:nvPr/>
          </p:nvSpPr>
          <p:spPr bwMode="auto">
            <a:xfrm>
              <a:off x="5048" y="2288"/>
              <a:ext cx="30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/>
                <a:t>R</a:t>
              </a:r>
              <a:r>
                <a:rPr lang="en-US" altLang="zh-TW" baseline="-25000"/>
                <a:t>1</a:t>
              </a:r>
            </a:p>
          </p:txBody>
        </p:sp>
        <p:sp>
          <p:nvSpPr>
            <p:cNvPr id="12320" name="Text Box 15"/>
            <p:cNvSpPr txBox="1">
              <a:spLocks noChangeArrowheads="1"/>
            </p:cNvSpPr>
            <p:nvPr/>
          </p:nvSpPr>
          <p:spPr bwMode="auto">
            <a:xfrm>
              <a:off x="4966" y="2641"/>
              <a:ext cx="30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/>
                <a:t>R</a:t>
              </a:r>
              <a:r>
                <a:rPr lang="en-US" altLang="zh-TW" baseline="-25000"/>
                <a:t>2</a:t>
              </a:r>
            </a:p>
          </p:txBody>
        </p:sp>
        <p:sp>
          <p:nvSpPr>
            <p:cNvPr id="12321" name="Text Box 16"/>
            <p:cNvSpPr txBox="1">
              <a:spLocks noChangeArrowheads="1"/>
            </p:cNvSpPr>
            <p:nvPr/>
          </p:nvSpPr>
          <p:spPr bwMode="auto">
            <a:xfrm>
              <a:off x="4612" y="2822"/>
              <a:ext cx="30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/>
                <a:t>R</a:t>
              </a:r>
              <a:r>
                <a:rPr lang="en-US" altLang="zh-TW" baseline="-25000"/>
                <a:t>3</a:t>
              </a:r>
            </a:p>
          </p:txBody>
        </p:sp>
      </p:grpSp>
      <p:grpSp>
        <p:nvGrpSpPr>
          <p:cNvPr id="12292" name="Group 17"/>
          <p:cNvGrpSpPr>
            <a:grpSpLocks/>
          </p:cNvGrpSpPr>
          <p:nvPr/>
        </p:nvGrpSpPr>
        <p:grpSpPr bwMode="auto">
          <a:xfrm>
            <a:off x="7205663" y="1627188"/>
            <a:ext cx="1263650" cy="1077912"/>
            <a:chOff x="4654" y="2591"/>
            <a:chExt cx="796" cy="679"/>
          </a:xfrm>
        </p:grpSpPr>
        <p:sp>
          <p:nvSpPr>
            <p:cNvPr id="12304" name="Text Box 18"/>
            <p:cNvSpPr txBox="1">
              <a:spLocks noChangeArrowheads="1"/>
            </p:cNvSpPr>
            <p:nvPr/>
          </p:nvSpPr>
          <p:spPr bwMode="auto">
            <a:xfrm>
              <a:off x="4654" y="259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 altLang="zh-TW" b="1" i="1">
                  <a:solidFill>
                    <a:srgbClr val="FF3300"/>
                  </a:solidFill>
                </a:rPr>
                <a:t>x</a:t>
              </a:r>
            </a:p>
          </p:txBody>
        </p:sp>
        <p:sp>
          <p:nvSpPr>
            <p:cNvPr id="12305" name="Text Box 19"/>
            <p:cNvSpPr txBox="1">
              <a:spLocks noChangeArrowheads="1"/>
            </p:cNvSpPr>
            <p:nvPr/>
          </p:nvSpPr>
          <p:spPr bwMode="auto">
            <a:xfrm>
              <a:off x="5126" y="2623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 altLang="zh-TW" b="1" i="1">
                  <a:solidFill>
                    <a:srgbClr val="FF3300"/>
                  </a:solidFill>
                </a:rPr>
                <a:t>x</a:t>
              </a:r>
            </a:p>
          </p:txBody>
        </p:sp>
        <p:sp>
          <p:nvSpPr>
            <p:cNvPr id="12306" name="Text Box 20"/>
            <p:cNvSpPr txBox="1">
              <a:spLocks noChangeArrowheads="1"/>
            </p:cNvSpPr>
            <p:nvPr/>
          </p:nvSpPr>
          <p:spPr bwMode="auto">
            <a:xfrm>
              <a:off x="4790" y="2663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 altLang="zh-TW" b="1" i="1">
                  <a:solidFill>
                    <a:srgbClr val="FF3300"/>
                  </a:solidFill>
                </a:rPr>
                <a:t>x</a:t>
              </a:r>
            </a:p>
          </p:txBody>
        </p:sp>
        <p:sp>
          <p:nvSpPr>
            <p:cNvPr id="12307" name="Text Box 21"/>
            <p:cNvSpPr txBox="1">
              <a:spLocks noChangeArrowheads="1"/>
            </p:cNvSpPr>
            <p:nvPr/>
          </p:nvSpPr>
          <p:spPr bwMode="auto">
            <a:xfrm>
              <a:off x="4902" y="2663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 altLang="zh-TW" b="1" i="1">
                  <a:solidFill>
                    <a:srgbClr val="FF3300"/>
                  </a:solidFill>
                </a:rPr>
                <a:t>x</a:t>
              </a:r>
            </a:p>
          </p:txBody>
        </p:sp>
        <p:sp>
          <p:nvSpPr>
            <p:cNvPr id="12308" name="Text Box 22"/>
            <p:cNvSpPr txBox="1">
              <a:spLocks noChangeArrowheads="1"/>
            </p:cNvSpPr>
            <p:nvPr/>
          </p:nvSpPr>
          <p:spPr bwMode="auto">
            <a:xfrm>
              <a:off x="4798" y="2983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 altLang="zh-TW" b="1" i="1">
                  <a:solidFill>
                    <a:srgbClr val="FF3300"/>
                  </a:solidFill>
                </a:rPr>
                <a:t>x</a:t>
              </a:r>
            </a:p>
          </p:txBody>
        </p:sp>
        <p:sp>
          <p:nvSpPr>
            <p:cNvPr id="12309" name="Text Box 23"/>
            <p:cNvSpPr txBox="1">
              <a:spLocks noChangeArrowheads="1"/>
            </p:cNvSpPr>
            <p:nvPr/>
          </p:nvSpPr>
          <p:spPr bwMode="auto">
            <a:xfrm>
              <a:off x="5254" y="3039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 altLang="zh-TW" b="1" i="1">
                  <a:solidFill>
                    <a:srgbClr val="FF3300"/>
                  </a:solidFill>
                </a:rPr>
                <a:t>x</a:t>
              </a:r>
            </a:p>
          </p:txBody>
        </p:sp>
      </p:grpSp>
      <p:grpSp>
        <p:nvGrpSpPr>
          <p:cNvPr id="12293" name="Group 24"/>
          <p:cNvGrpSpPr>
            <a:grpSpLocks/>
          </p:cNvGrpSpPr>
          <p:nvPr/>
        </p:nvGrpSpPr>
        <p:grpSpPr bwMode="auto">
          <a:xfrm>
            <a:off x="6761163" y="1474788"/>
            <a:ext cx="1885950" cy="1763712"/>
            <a:chOff x="4374" y="2495"/>
            <a:chExt cx="1188" cy="1111"/>
          </a:xfrm>
        </p:grpSpPr>
        <p:sp>
          <p:nvSpPr>
            <p:cNvPr id="12299" name="Text Box 25"/>
            <p:cNvSpPr txBox="1">
              <a:spLocks noChangeArrowheads="1"/>
            </p:cNvSpPr>
            <p:nvPr/>
          </p:nvSpPr>
          <p:spPr bwMode="auto">
            <a:xfrm>
              <a:off x="4558" y="2495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 altLang="zh-TW" b="1" i="1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12300" name="Text Box 26"/>
            <p:cNvSpPr txBox="1">
              <a:spLocks noChangeArrowheads="1"/>
            </p:cNvSpPr>
            <p:nvPr/>
          </p:nvSpPr>
          <p:spPr bwMode="auto">
            <a:xfrm>
              <a:off x="5206" y="251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 altLang="zh-TW" b="1" i="1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12301" name="Text Box 27"/>
            <p:cNvSpPr txBox="1">
              <a:spLocks noChangeArrowheads="1"/>
            </p:cNvSpPr>
            <p:nvPr/>
          </p:nvSpPr>
          <p:spPr bwMode="auto">
            <a:xfrm>
              <a:off x="4862" y="3375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 altLang="zh-TW" b="1" i="1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12302" name="Text Box 28"/>
            <p:cNvSpPr txBox="1">
              <a:spLocks noChangeArrowheads="1"/>
            </p:cNvSpPr>
            <p:nvPr/>
          </p:nvSpPr>
          <p:spPr bwMode="auto">
            <a:xfrm>
              <a:off x="5366" y="3087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 altLang="zh-TW" b="1" i="1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12303" name="Text Box 29"/>
            <p:cNvSpPr txBox="1">
              <a:spLocks noChangeArrowheads="1"/>
            </p:cNvSpPr>
            <p:nvPr/>
          </p:nvSpPr>
          <p:spPr bwMode="auto">
            <a:xfrm>
              <a:off x="4374" y="307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 altLang="zh-TW" b="1" i="1">
                  <a:solidFill>
                    <a:schemeClr val="hlink"/>
                  </a:solidFill>
                </a:rPr>
                <a:t>x</a:t>
              </a:r>
            </a:p>
          </p:txBody>
        </p:sp>
      </p:grpSp>
      <p:grpSp>
        <p:nvGrpSpPr>
          <p:cNvPr id="12294" name="Group 30"/>
          <p:cNvGrpSpPr>
            <a:grpSpLocks/>
          </p:cNvGrpSpPr>
          <p:nvPr/>
        </p:nvGrpSpPr>
        <p:grpSpPr bwMode="auto">
          <a:xfrm>
            <a:off x="6951663" y="2351088"/>
            <a:ext cx="895350" cy="696912"/>
            <a:chOff x="4494" y="3047"/>
            <a:chExt cx="564" cy="439"/>
          </a:xfrm>
        </p:grpSpPr>
        <p:sp>
          <p:nvSpPr>
            <p:cNvPr id="12296" name="Text Box 31"/>
            <p:cNvSpPr txBox="1">
              <a:spLocks noChangeArrowheads="1"/>
            </p:cNvSpPr>
            <p:nvPr/>
          </p:nvSpPr>
          <p:spPr bwMode="auto">
            <a:xfrm>
              <a:off x="4782" y="315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 altLang="zh-TW" b="1" i="1">
                  <a:solidFill>
                    <a:srgbClr val="A50021"/>
                  </a:solidFill>
                </a:rPr>
                <a:t>x</a:t>
              </a:r>
            </a:p>
          </p:txBody>
        </p:sp>
        <p:sp>
          <p:nvSpPr>
            <p:cNvPr id="12297" name="Text Box 32"/>
            <p:cNvSpPr txBox="1">
              <a:spLocks noChangeArrowheads="1"/>
            </p:cNvSpPr>
            <p:nvPr/>
          </p:nvSpPr>
          <p:spPr bwMode="auto">
            <a:xfrm>
              <a:off x="4862" y="3255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 altLang="zh-TW" b="1" i="1">
                  <a:solidFill>
                    <a:srgbClr val="A50021"/>
                  </a:solidFill>
                </a:rPr>
                <a:t>x</a:t>
              </a:r>
            </a:p>
          </p:txBody>
        </p:sp>
        <p:sp>
          <p:nvSpPr>
            <p:cNvPr id="12298" name="Text Box 33"/>
            <p:cNvSpPr txBox="1">
              <a:spLocks noChangeArrowheads="1"/>
            </p:cNvSpPr>
            <p:nvPr/>
          </p:nvSpPr>
          <p:spPr bwMode="auto">
            <a:xfrm>
              <a:off x="4494" y="3047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 altLang="zh-TW" b="1" i="1">
                  <a:solidFill>
                    <a:srgbClr val="A50021"/>
                  </a:solidFill>
                </a:rPr>
                <a:t>x</a:t>
              </a:r>
            </a:p>
          </p:txBody>
        </p:sp>
      </p:grpSp>
      <p:sp>
        <p:nvSpPr>
          <p:cNvPr id="35" name="標題 1"/>
          <p:cNvSpPr>
            <a:spLocks noGrp="1"/>
          </p:cNvSpPr>
          <p:nvPr>
            <p:ph type="title"/>
          </p:nvPr>
        </p:nvSpPr>
        <p:spPr>
          <a:xfrm>
            <a:off x="296863" y="27463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altLang="zh-TW" dirty="0"/>
              <a:t>Relationship between v and e  [O3]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2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2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2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42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42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42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42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42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371" grpId="0" build="p" bldLvl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Is K</a:t>
            </a:r>
            <a:r>
              <a:rPr lang="en-US" baseline="-25000" dirty="0"/>
              <a:t>5  </a:t>
            </a:r>
            <a:r>
              <a:rPr lang="en-US" dirty="0"/>
              <a:t>planar?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425575"/>
            <a:ext cx="8229600" cy="520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altLang="zh-TW" sz="2400" kern="0" dirty="0">
                <a:latin typeface="+mn-lt"/>
                <a:ea typeface="+mn-ea"/>
              </a:rPr>
              <a:t>Planar graphs </a:t>
            </a:r>
            <a:r>
              <a:rPr lang="en-US" altLang="zh-TW" sz="2400" kern="0" dirty="0">
                <a:latin typeface="+mn-lt"/>
                <a:ea typeface="+mn-ea"/>
                <a:sym typeface="Symbol" pitchFamily="18" charset="2"/>
              </a:rPr>
              <a:t> </a:t>
            </a:r>
            <a:r>
              <a:rPr lang="en-US" altLang="zh-TW" sz="2400" i="1" kern="0" dirty="0">
                <a:latin typeface="+mn-lt"/>
                <a:ea typeface="+mn-ea"/>
              </a:rPr>
              <a:t>e</a:t>
            </a:r>
            <a:r>
              <a:rPr lang="en-US" altLang="zh-TW" sz="2400" kern="0" dirty="0">
                <a:latin typeface="+mn-lt"/>
                <a:ea typeface="+mn-ea"/>
              </a:rPr>
              <a:t> </a:t>
            </a:r>
            <a:r>
              <a:rPr lang="en-US" altLang="zh-TW" sz="2400" kern="0" dirty="0">
                <a:latin typeface="+mn-lt"/>
                <a:ea typeface="+mn-ea"/>
                <a:sym typeface="Symbol" pitchFamily="18" charset="2"/>
              </a:rPr>
              <a:t></a:t>
            </a:r>
            <a:r>
              <a:rPr lang="en-US" altLang="zh-TW" sz="2400" kern="0" dirty="0">
                <a:latin typeface="+mn-lt"/>
                <a:ea typeface="+mn-ea"/>
              </a:rPr>
              <a:t> 3</a:t>
            </a:r>
            <a:r>
              <a:rPr lang="en-US" altLang="zh-TW" sz="2400" i="1" kern="0" dirty="0">
                <a:latin typeface="+mn-lt"/>
                <a:ea typeface="+mn-ea"/>
              </a:rPr>
              <a:t>v</a:t>
            </a:r>
            <a:r>
              <a:rPr lang="en-US" altLang="zh-TW" sz="2400" kern="0" dirty="0">
                <a:latin typeface="+mn-lt"/>
                <a:ea typeface="+mn-ea"/>
              </a:rPr>
              <a:t> – 6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altLang="zh-TW" sz="2400" kern="0" dirty="0">
                <a:latin typeface="+mn-lt"/>
                <a:ea typeface="+mn-ea"/>
              </a:rPr>
              <a:t>That is, planar graphs cannot have too many edges.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altLang="zh-TW" sz="2400" kern="0" dirty="0">
              <a:latin typeface="+mn-lt"/>
              <a:ea typeface="+mn-ea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altLang="zh-TW" sz="2400" i="1" kern="0" dirty="0">
                <a:solidFill>
                  <a:srgbClr val="0000FF"/>
                </a:solidFill>
                <a:latin typeface="+mn-lt"/>
                <a:ea typeface="+mn-ea"/>
              </a:rPr>
              <a:t>Example 1</a:t>
            </a:r>
            <a:r>
              <a:rPr lang="en-US" altLang="zh-TW" sz="2400" kern="0" dirty="0">
                <a:latin typeface="+mn-lt"/>
                <a:ea typeface="+mn-ea"/>
              </a:rPr>
              <a:t>: Is </a:t>
            </a:r>
            <a:r>
              <a:rPr lang="en-US" altLang="zh-TW" sz="2400" i="1" kern="0" dirty="0">
                <a:latin typeface="+mn-lt"/>
                <a:ea typeface="+mn-ea"/>
              </a:rPr>
              <a:t>K</a:t>
            </a:r>
            <a:r>
              <a:rPr lang="en-US" altLang="zh-TW" sz="2400" i="1" kern="0" baseline="-25000" dirty="0">
                <a:latin typeface="+mn-lt"/>
                <a:ea typeface="+mn-ea"/>
              </a:rPr>
              <a:t>5</a:t>
            </a:r>
            <a:r>
              <a:rPr lang="en-US" altLang="zh-TW" sz="2400" kern="0" dirty="0">
                <a:latin typeface="+mn-lt"/>
                <a:ea typeface="+mn-ea"/>
              </a:rPr>
              <a:t> planar?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altLang="zh-TW" sz="2400" kern="0" dirty="0">
                <a:latin typeface="+mn-lt"/>
                <a:ea typeface="+mn-ea"/>
              </a:rPr>
              <a:t>For</a:t>
            </a:r>
            <a:r>
              <a:rPr lang="en-US" altLang="zh-TW" sz="2400" i="1" kern="0" dirty="0">
                <a:latin typeface="+mn-lt"/>
                <a:ea typeface="+mn-ea"/>
              </a:rPr>
              <a:t> K</a:t>
            </a:r>
            <a:r>
              <a:rPr lang="en-US" altLang="zh-TW" sz="2400" i="1" kern="0" baseline="-25000" dirty="0">
                <a:latin typeface="+mn-lt"/>
                <a:ea typeface="+mn-ea"/>
              </a:rPr>
              <a:t>5</a:t>
            </a:r>
            <a:r>
              <a:rPr lang="en-US" altLang="zh-TW" sz="2400" i="1" kern="0" dirty="0">
                <a:latin typeface="+mn-lt"/>
                <a:ea typeface="+mn-ea"/>
              </a:rPr>
              <a:t> , v</a:t>
            </a:r>
            <a:r>
              <a:rPr lang="en-US" altLang="zh-TW" sz="2400" kern="0" dirty="0">
                <a:latin typeface="+mn-lt"/>
                <a:ea typeface="+mn-ea"/>
              </a:rPr>
              <a:t> = 5, </a:t>
            </a:r>
            <a:r>
              <a:rPr lang="en-US" altLang="zh-TW" sz="2400" i="1" kern="0" dirty="0">
                <a:latin typeface="+mn-lt"/>
                <a:ea typeface="+mn-ea"/>
              </a:rPr>
              <a:t>e</a:t>
            </a:r>
            <a:r>
              <a:rPr lang="en-US" altLang="zh-TW" sz="2400" kern="0" dirty="0">
                <a:latin typeface="+mn-lt"/>
                <a:ea typeface="+mn-ea"/>
              </a:rPr>
              <a:t> = 10,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altLang="zh-TW" sz="2400" kern="0" dirty="0">
                <a:latin typeface="+mn-lt"/>
                <a:ea typeface="+mn-ea"/>
              </a:rPr>
              <a:t>3</a:t>
            </a:r>
            <a:r>
              <a:rPr lang="en-US" altLang="zh-TW" sz="2400" i="1" kern="0" dirty="0">
                <a:latin typeface="+mn-lt"/>
                <a:ea typeface="+mn-ea"/>
              </a:rPr>
              <a:t>v</a:t>
            </a:r>
            <a:r>
              <a:rPr lang="en-US" altLang="zh-TW" sz="2400" kern="0" dirty="0">
                <a:latin typeface="+mn-lt"/>
                <a:ea typeface="+mn-ea"/>
              </a:rPr>
              <a:t> – 6 = 9 &lt; </a:t>
            </a:r>
            <a:r>
              <a:rPr lang="en-US" altLang="zh-TW" sz="2400" i="1" kern="0" dirty="0">
                <a:latin typeface="+mn-lt"/>
                <a:ea typeface="+mn-ea"/>
              </a:rPr>
              <a:t>e</a:t>
            </a:r>
            <a:r>
              <a:rPr lang="en-US" altLang="zh-TW" sz="2400" kern="0" dirty="0">
                <a:latin typeface="+mn-lt"/>
                <a:ea typeface="+mn-ea"/>
              </a:rPr>
              <a:t>,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altLang="zh-TW" sz="2400" kern="0" dirty="0">
                <a:latin typeface="+mn-lt"/>
                <a:ea typeface="+mn-ea"/>
              </a:rPr>
              <a:t>Hence </a:t>
            </a:r>
            <a:r>
              <a:rPr lang="en-US" altLang="zh-TW" sz="2400" i="1" kern="0" dirty="0">
                <a:latin typeface="+mn-lt"/>
                <a:ea typeface="+mn-ea"/>
              </a:rPr>
              <a:t>K</a:t>
            </a:r>
            <a:r>
              <a:rPr lang="en-US" altLang="zh-TW" sz="2400" i="1" kern="0" baseline="-25000" dirty="0">
                <a:latin typeface="+mn-lt"/>
                <a:ea typeface="+mn-ea"/>
              </a:rPr>
              <a:t>5</a:t>
            </a:r>
            <a:r>
              <a:rPr lang="en-US" altLang="zh-TW" sz="2400" kern="0" dirty="0">
                <a:latin typeface="+mn-lt"/>
                <a:ea typeface="+mn-ea"/>
              </a:rPr>
              <a:t> </a:t>
            </a:r>
            <a:r>
              <a:rPr lang="en-US" altLang="zh-TW" sz="2400" kern="0" dirty="0">
                <a:solidFill>
                  <a:srgbClr val="0000FF"/>
                </a:solidFill>
                <a:latin typeface="+mn-lt"/>
                <a:ea typeface="+mn-ea"/>
              </a:rPr>
              <a:t>cannot be planar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altLang="zh-TW" sz="2400" kern="0" dirty="0">
              <a:solidFill>
                <a:srgbClr val="0000FF"/>
              </a:solidFill>
              <a:latin typeface="+mn-lt"/>
              <a:ea typeface="+mn-ea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257925" y="2732088"/>
            <a:ext cx="1865313" cy="2047875"/>
            <a:chOff x="4566" y="1391"/>
            <a:chExt cx="929" cy="1035"/>
          </a:xfrm>
        </p:grpSpPr>
        <p:sp>
          <p:nvSpPr>
            <p:cNvPr id="13317" name="Text Box 5"/>
            <p:cNvSpPr txBox="1">
              <a:spLocks noChangeArrowheads="1"/>
            </p:cNvSpPr>
            <p:nvPr/>
          </p:nvSpPr>
          <p:spPr bwMode="auto">
            <a:xfrm>
              <a:off x="4916" y="2195"/>
              <a:ext cx="32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2400" i="1"/>
                <a:t>K</a:t>
              </a:r>
              <a:r>
                <a:rPr lang="en-US" altLang="zh-TW" sz="2400" i="1" baseline="-25000"/>
                <a:t>5</a:t>
              </a:r>
            </a:p>
          </p:txBody>
        </p:sp>
        <p:sp>
          <p:nvSpPr>
            <p:cNvPr id="13318" name="AutoShape 6"/>
            <p:cNvSpPr>
              <a:spLocks noChangeArrowheads="1"/>
            </p:cNvSpPr>
            <p:nvPr/>
          </p:nvSpPr>
          <p:spPr bwMode="auto">
            <a:xfrm>
              <a:off x="4600" y="1427"/>
              <a:ext cx="872" cy="715"/>
            </a:xfrm>
            <a:prstGeom prst="pentag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3319" name="Line 7"/>
            <p:cNvSpPr>
              <a:spLocks noChangeShapeType="1"/>
            </p:cNvSpPr>
            <p:nvPr/>
          </p:nvSpPr>
          <p:spPr bwMode="auto">
            <a:xfrm flipV="1">
              <a:off x="4779" y="1427"/>
              <a:ext cx="246" cy="7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0" name="Oval 8"/>
            <p:cNvSpPr>
              <a:spLocks noChangeArrowheads="1"/>
            </p:cNvSpPr>
            <p:nvPr/>
          </p:nvSpPr>
          <p:spPr bwMode="auto">
            <a:xfrm>
              <a:off x="5413" y="1662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3321" name="Oval 9"/>
            <p:cNvSpPr>
              <a:spLocks noChangeArrowheads="1"/>
            </p:cNvSpPr>
            <p:nvPr/>
          </p:nvSpPr>
          <p:spPr bwMode="auto">
            <a:xfrm>
              <a:off x="4566" y="1654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13322" name="AutoShape 10"/>
            <p:cNvCxnSpPr>
              <a:cxnSpLocks noChangeShapeType="1"/>
              <a:stCxn id="13320" idx="2"/>
              <a:endCxn id="13321" idx="6"/>
            </p:cNvCxnSpPr>
            <p:nvPr/>
          </p:nvCxnSpPr>
          <p:spPr bwMode="auto">
            <a:xfrm flipH="1" flipV="1">
              <a:off x="4648" y="1696"/>
              <a:ext cx="765" cy="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23" name="AutoShape 11"/>
            <p:cNvCxnSpPr>
              <a:cxnSpLocks noChangeShapeType="1"/>
              <a:stCxn id="13318" idx="4"/>
              <a:endCxn id="13321" idx="5"/>
            </p:cNvCxnSpPr>
            <p:nvPr/>
          </p:nvCxnSpPr>
          <p:spPr bwMode="auto">
            <a:xfrm flipH="1" flipV="1">
              <a:off x="4636" y="1725"/>
              <a:ext cx="666" cy="41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24" name="AutoShape 12"/>
            <p:cNvCxnSpPr>
              <a:cxnSpLocks noChangeShapeType="1"/>
              <a:stCxn id="13320" idx="3"/>
              <a:endCxn id="13318" idx="2"/>
            </p:cNvCxnSpPr>
            <p:nvPr/>
          </p:nvCxnSpPr>
          <p:spPr bwMode="auto">
            <a:xfrm flipH="1">
              <a:off x="4770" y="1733"/>
              <a:ext cx="655" cy="40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25" name="AutoShape 13"/>
            <p:cNvCxnSpPr>
              <a:cxnSpLocks noChangeShapeType="1"/>
              <a:stCxn id="13318" idx="4"/>
              <a:endCxn id="13319" idx="1"/>
            </p:cNvCxnSpPr>
            <p:nvPr/>
          </p:nvCxnSpPr>
          <p:spPr bwMode="auto">
            <a:xfrm flipH="1" flipV="1">
              <a:off x="5024" y="1428"/>
              <a:ext cx="278" cy="7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326" name="Oval 14"/>
            <p:cNvSpPr>
              <a:spLocks noChangeArrowheads="1"/>
            </p:cNvSpPr>
            <p:nvPr/>
          </p:nvSpPr>
          <p:spPr bwMode="auto">
            <a:xfrm>
              <a:off x="5257" y="210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3327" name="Oval 15"/>
            <p:cNvSpPr>
              <a:spLocks noChangeArrowheads="1"/>
            </p:cNvSpPr>
            <p:nvPr/>
          </p:nvSpPr>
          <p:spPr bwMode="auto">
            <a:xfrm>
              <a:off x="4739" y="210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3328" name="Oval 16"/>
            <p:cNvSpPr>
              <a:spLocks noChangeArrowheads="1"/>
            </p:cNvSpPr>
            <p:nvPr/>
          </p:nvSpPr>
          <p:spPr bwMode="auto">
            <a:xfrm>
              <a:off x="4994" y="139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Is this bound, </a:t>
            </a:r>
            <a:r>
              <a:rPr lang="en-US" i="1" dirty="0"/>
              <a:t>e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</a:t>
            </a:r>
            <a:r>
              <a:rPr lang="en-US" dirty="0"/>
              <a:t> 3</a:t>
            </a:r>
            <a:r>
              <a:rPr lang="en-US" i="1" dirty="0"/>
              <a:t>v</a:t>
            </a:r>
            <a:r>
              <a:rPr lang="en-US" dirty="0"/>
              <a:t> – 6, tight? [O3]</a:t>
            </a:r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679950"/>
            <a:ext cx="8229600" cy="1628775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SzPct val="80000"/>
              <a:buFont typeface="Wingdings" pitchFamily="2" charset="2"/>
              <a:buNone/>
            </a:pPr>
            <a:r>
              <a:rPr lang="en-US" altLang="zh-TW">
                <a:solidFill>
                  <a:srgbClr val="0000FF"/>
                </a:solidFill>
              </a:rPr>
              <a:t>Corollary: A planar graph must have a vertex of degree </a:t>
            </a:r>
            <a:r>
              <a:rPr lang="en-US" altLang="zh-TW">
                <a:solidFill>
                  <a:srgbClr val="0000FF"/>
                </a:solidFill>
                <a:sym typeface="Symbol" pitchFamily="18" charset="2"/>
              </a:rPr>
              <a:t></a:t>
            </a:r>
            <a:r>
              <a:rPr lang="en-US" altLang="zh-TW">
                <a:solidFill>
                  <a:srgbClr val="0000FF"/>
                </a:solidFill>
              </a:rPr>
              <a:t> 5.</a:t>
            </a:r>
          </a:p>
          <a:p>
            <a:pPr eaLnBrk="1" hangingPunct="1">
              <a:lnSpc>
                <a:spcPct val="90000"/>
              </a:lnSpc>
              <a:buSzPct val="80000"/>
              <a:buFont typeface="Wingdings" pitchFamily="2" charset="2"/>
              <a:buNone/>
            </a:pPr>
            <a:r>
              <a:rPr lang="en-US" altLang="zh-TW"/>
              <a:t>Proof: By contradiction. </a:t>
            </a:r>
          </a:p>
          <a:p>
            <a:pPr eaLnBrk="1" hangingPunct="1">
              <a:lnSpc>
                <a:spcPct val="90000"/>
              </a:lnSpc>
              <a:buSzPct val="80000"/>
              <a:buFont typeface="Wingdings" pitchFamily="2" charset="2"/>
              <a:buNone/>
            </a:pPr>
            <a:r>
              <a:rPr lang="en-US" altLang="zh-TW"/>
              <a:t>	Assume all vertices are of degree 6 or above. </a:t>
            </a:r>
          </a:p>
          <a:p>
            <a:pPr eaLnBrk="1" hangingPunct="1">
              <a:lnSpc>
                <a:spcPct val="90000"/>
              </a:lnSpc>
              <a:buSzPct val="80000"/>
              <a:buFont typeface="Wingdings" pitchFamily="2" charset="2"/>
              <a:buNone/>
            </a:pPr>
            <a:r>
              <a:rPr lang="en-US" altLang="zh-TW"/>
              <a:t>	Thus, sum of degrees = 2</a:t>
            </a:r>
            <a:r>
              <a:rPr lang="en-US" altLang="zh-TW" i="1"/>
              <a:t>e</a:t>
            </a:r>
            <a:r>
              <a:rPr lang="en-US" altLang="zh-TW"/>
              <a:t> </a:t>
            </a:r>
            <a:r>
              <a:rPr lang="en-US" altLang="zh-TW">
                <a:sym typeface="Symbol" pitchFamily="18" charset="2"/>
              </a:rPr>
              <a:t></a:t>
            </a:r>
            <a:r>
              <a:rPr lang="en-US" altLang="zh-TW"/>
              <a:t> 6</a:t>
            </a:r>
            <a:r>
              <a:rPr lang="en-US" altLang="zh-TW" i="1"/>
              <a:t>v,</a:t>
            </a:r>
            <a:r>
              <a:rPr lang="en-US" altLang="zh-TW"/>
              <a:t> or </a:t>
            </a:r>
            <a:r>
              <a:rPr lang="en-US" altLang="zh-TW" i="1"/>
              <a:t>e</a:t>
            </a:r>
            <a:r>
              <a:rPr lang="en-US" altLang="zh-TW"/>
              <a:t> </a:t>
            </a:r>
            <a:r>
              <a:rPr lang="en-US" altLang="zh-TW">
                <a:sym typeface="Symbol" pitchFamily="18" charset="2"/>
              </a:rPr>
              <a:t></a:t>
            </a:r>
            <a:r>
              <a:rPr lang="en-US" altLang="zh-TW"/>
              <a:t> 3</a:t>
            </a:r>
            <a:r>
              <a:rPr lang="en-US" altLang="zh-TW" i="1"/>
              <a:t>v.</a:t>
            </a:r>
            <a:endParaRPr lang="en-US" altLang="zh-TW"/>
          </a:p>
        </p:txBody>
      </p:sp>
      <p:sp>
        <p:nvSpPr>
          <p:cNvPr id="443396" name="Rectangle 4"/>
          <p:cNvSpPr>
            <a:spLocks noChangeArrowheads="1"/>
          </p:cNvSpPr>
          <p:nvPr/>
        </p:nvSpPr>
        <p:spPr bwMode="auto">
          <a:xfrm>
            <a:off x="495300" y="1358900"/>
            <a:ext cx="8242300" cy="196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0000"/>
              <a:buFont typeface="Wingdings" pitchFamily="2" charset="2"/>
              <a:buNone/>
            </a:pPr>
            <a:r>
              <a:rPr lang="en-US" altLang="zh-TW" sz="2400"/>
              <a:t>Are there any graphs of </a:t>
            </a:r>
            <a:r>
              <a:rPr lang="en-US" altLang="zh-TW" sz="2400" i="1"/>
              <a:t>v</a:t>
            </a:r>
            <a:r>
              <a:rPr lang="en-US" altLang="zh-TW" sz="2400"/>
              <a:t> vertices having exactly 3</a:t>
            </a:r>
            <a:r>
              <a:rPr lang="en-US" altLang="zh-TW" sz="2400" i="1"/>
              <a:t>v</a:t>
            </a:r>
            <a:r>
              <a:rPr lang="en-US" altLang="zh-TW" sz="2400"/>
              <a:t> – 6 edges?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92150" y="2946400"/>
            <a:ext cx="1436688" cy="1568450"/>
            <a:chOff x="436" y="2199"/>
            <a:chExt cx="905" cy="988"/>
          </a:xfrm>
        </p:grpSpPr>
        <p:sp>
          <p:nvSpPr>
            <p:cNvPr id="14388" name="Text Box 6"/>
            <p:cNvSpPr txBox="1">
              <a:spLocks noChangeArrowheads="1"/>
            </p:cNvSpPr>
            <p:nvPr/>
          </p:nvSpPr>
          <p:spPr bwMode="auto">
            <a:xfrm>
              <a:off x="436" y="2899"/>
              <a:ext cx="90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2400" i="1"/>
                <a:t>v</a:t>
              </a:r>
              <a:r>
                <a:rPr lang="en-US" altLang="zh-TW" sz="2400"/>
                <a:t> = </a:t>
              </a:r>
              <a:r>
                <a:rPr lang="en-US" altLang="zh-TW" sz="2400" i="1"/>
                <a:t>e = 3</a:t>
              </a:r>
            </a:p>
          </p:txBody>
        </p:sp>
        <p:sp>
          <p:nvSpPr>
            <p:cNvPr id="14389" name="AutoShape 7"/>
            <p:cNvSpPr>
              <a:spLocks noChangeArrowheads="1"/>
            </p:cNvSpPr>
            <p:nvPr/>
          </p:nvSpPr>
          <p:spPr bwMode="auto">
            <a:xfrm>
              <a:off x="528" y="2224"/>
              <a:ext cx="666" cy="576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 altLang="zh-TW"/>
            </a:p>
          </p:txBody>
        </p:sp>
        <p:sp>
          <p:nvSpPr>
            <p:cNvPr id="14390" name="Oval 8"/>
            <p:cNvSpPr>
              <a:spLocks noChangeArrowheads="1"/>
            </p:cNvSpPr>
            <p:nvPr/>
          </p:nvSpPr>
          <p:spPr bwMode="auto">
            <a:xfrm>
              <a:off x="1163" y="274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4391" name="Oval 9"/>
            <p:cNvSpPr>
              <a:spLocks noChangeArrowheads="1"/>
            </p:cNvSpPr>
            <p:nvPr/>
          </p:nvSpPr>
          <p:spPr bwMode="auto">
            <a:xfrm>
              <a:off x="826" y="2199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4392" name="Oval 10"/>
            <p:cNvSpPr>
              <a:spLocks noChangeArrowheads="1"/>
            </p:cNvSpPr>
            <p:nvPr/>
          </p:nvSpPr>
          <p:spPr bwMode="auto">
            <a:xfrm>
              <a:off x="478" y="2758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600325" y="2806700"/>
            <a:ext cx="1446213" cy="1720850"/>
            <a:chOff x="1758" y="2135"/>
            <a:chExt cx="911" cy="1084"/>
          </a:xfrm>
        </p:grpSpPr>
        <p:sp>
          <p:nvSpPr>
            <p:cNvPr id="14378" name="AutoShape 12"/>
            <p:cNvSpPr>
              <a:spLocks noChangeArrowheads="1"/>
            </p:cNvSpPr>
            <p:nvPr/>
          </p:nvSpPr>
          <p:spPr bwMode="auto">
            <a:xfrm>
              <a:off x="1776" y="2168"/>
              <a:ext cx="842" cy="67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 altLang="zh-TW"/>
            </a:p>
          </p:txBody>
        </p:sp>
        <p:sp>
          <p:nvSpPr>
            <p:cNvPr id="14379" name="Oval 13"/>
            <p:cNvSpPr>
              <a:spLocks noChangeArrowheads="1"/>
            </p:cNvSpPr>
            <p:nvPr/>
          </p:nvSpPr>
          <p:spPr bwMode="auto">
            <a:xfrm>
              <a:off x="2571" y="278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4380" name="Oval 14"/>
            <p:cNvSpPr>
              <a:spLocks noChangeArrowheads="1"/>
            </p:cNvSpPr>
            <p:nvPr/>
          </p:nvSpPr>
          <p:spPr bwMode="auto">
            <a:xfrm>
              <a:off x="1758" y="2774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14381" name="AutoShape 15"/>
            <p:cNvCxnSpPr>
              <a:cxnSpLocks noChangeShapeType="1"/>
              <a:stCxn id="14387" idx="5"/>
              <a:endCxn id="14387" idx="5"/>
            </p:cNvCxnSpPr>
            <p:nvPr/>
          </p:nvCxnSpPr>
          <p:spPr bwMode="auto">
            <a:xfrm>
              <a:off x="2224" y="2206"/>
              <a:ext cx="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82" name="Oval 16"/>
            <p:cNvSpPr>
              <a:spLocks noChangeArrowheads="1"/>
            </p:cNvSpPr>
            <p:nvPr/>
          </p:nvSpPr>
          <p:spPr bwMode="auto">
            <a:xfrm>
              <a:off x="2166" y="2590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14383" name="AutoShape 17"/>
            <p:cNvCxnSpPr>
              <a:cxnSpLocks noChangeShapeType="1"/>
              <a:endCxn id="14382" idx="0"/>
            </p:cNvCxnSpPr>
            <p:nvPr/>
          </p:nvCxnSpPr>
          <p:spPr bwMode="auto">
            <a:xfrm>
              <a:off x="2200" y="2174"/>
              <a:ext cx="7" cy="4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84" name="AutoShape 18"/>
            <p:cNvCxnSpPr>
              <a:cxnSpLocks noChangeShapeType="1"/>
              <a:stCxn id="14380" idx="7"/>
              <a:endCxn id="14382" idx="3"/>
            </p:cNvCxnSpPr>
            <p:nvPr/>
          </p:nvCxnSpPr>
          <p:spPr bwMode="auto">
            <a:xfrm flipV="1">
              <a:off x="1828" y="2661"/>
              <a:ext cx="350" cy="1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85" name="AutoShape 19"/>
            <p:cNvCxnSpPr>
              <a:cxnSpLocks noChangeShapeType="1"/>
              <a:stCxn id="14382" idx="6"/>
              <a:endCxn id="14379" idx="2"/>
            </p:cNvCxnSpPr>
            <p:nvPr/>
          </p:nvCxnSpPr>
          <p:spPr bwMode="auto">
            <a:xfrm>
              <a:off x="2248" y="2632"/>
              <a:ext cx="323" cy="1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86" name="Text Box 20"/>
            <p:cNvSpPr txBox="1">
              <a:spLocks noChangeArrowheads="1"/>
            </p:cNvSpPr>
            <p:nvPr/>
          </p:nvSpPr>
          <p:spPr bwMode="auto">
            <a:xfrm>
              <a:off x="1788" y="2931"/>
              <a:ext cx="88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2400" i="1"/>
                <a:t>v</a:t>
              </a:r>
              <a:r>
                <a:rPr lang="en-US" altLang="zh-TW" sz="2400"/>
                <a:t>=</a:t>
              </a:r>
              <a:r>
                <a:rPr lang="en-US" altLang="zh-TW" sz="2400" i="1"/>
                <a:t>4</a:t>
              </a:r>
              <a:r>
                <a:rPr lang="en-US" altLang="zh-TW" sz="2400"/>
                <a:t>, </a:t>
              </a:r>
              <a:r>
                <a:rPr lang="en-US" altLang="zh-TW" sz="2400" i="1"/>
                <a:t>e=6</a:t>
              </a:r>
            </a:p>
          </p:txBody>
        </p:sp>
        <p:sp>
          <p:nvSpPr>
            <p:cNvPr id="14387" name="Oval 21"/>
            <p:cNvSpPr>
              <a:spLocks noChangeArrowheads="1"/>
            </p:cNvSpPr>
            <p:nvPr/>
          </p:nvSpPr>
          <p:spPr bwMode="auto">
            <a:xfrm>
              <a:off x="2154" y="2135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4606925" y="2743200"/>
            <a:ext cx="1598613" cy="1847850"/>
            <a:chOff x="2934" y="2055"/>
            <a:chExt cx="1007" cy="1164"/>
          </a:xfrm>
        </p:grpSpPr>
        <p:sp>
          <p:nvSpPr>
            <p:cNvPr id="14364" name="AutoShape 23"/>
            <p:cNvSpPr>
              <a:spLocks noChangeArrowheads="1"/>
            </p:cNvSpPr>
            <p:nvPr/>
          </p:nvSpPr>
          <p:spPr bwMode="auto">
            <a:xfrm>
              <a:off x="2944" y="2056"/>
              <a:ext cx="978" cy="79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 altLang="zh-TW"/>
            </a:p>
          </p:txBody>
        </p:sp>
        <p:sp>
          <p:nvSpPr>
            <p:cNvPr id="14365" name="Oval 24"/>
            <p:cNvSpPr>
              <a:spLocks noChangeArrowheads="1"/>
            </p:cNvSpPr>
            <p:nvPr/>
          </p:nvSpPr>
          <p:spPr bwMode="auto">
            <a:xfrm>
              <a:off x="3859" y="2795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4366" name="Oval 25"/>
            <p:cNvSpPr>
              <a:spLocks noChangeArrowheads="1"/>
            </p:cNvSpPr>
            <p:nvPr/>
          </p:nvSpPr>
          <p:spPr bwMode="auto">
            <a:xfrm>
              <a:off x="2934" y="2790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14367" name="AutoShape 26"/>
            <p:cNvCxnSpPr>
              <a:cxnSpLocks noChangeShapeType="1"/>
              <a:stCxn id="14373" idx="5"/>
              <a:endCxn id="14373" idx="5"/>
            </p:cNvCxnSpPr>
            <p:nvPr/>
          </p:nvCxnSpPr>
          <p:spPr bwMode="auto">
            <a:xfrm>
              <a:off x="3464" y="2126"/>
              <a:ext cx="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68" name="Oval 27"/>
            <p:cNvSpPr>
              <a:spLocks noChangeArrowheads="1"/>
            </p:cNvSpPr>
            <p:nvPr/>
          </p:nvSpPr>
          <p:spPr bwMode="auto">
            <a:xfrm>
              <a:off x="3390" y="2374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14369" name="AutoShape 28"/>
            <p:cNvCxnSpPr>
              <a:cxnSpLocks noChangeShapeType="1"/>
              <a:stCxn id="14373" idx="4"/>
              <a:endCxn id="14368" idx="0"/>
            </p:cNvCxnSpPr>
            <p:nvPr/>
          </p:nvCxnSpPr>
          <p:spPr bwMode="auto">
            <a:xfrm flipH="1">
              <a:off x="3431" y="2138"/>
              <a:ext cx="4" cy="2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70" name="AutoShape 29"/>
            <p:cNvCxnSpPr>
              <a:cxnSpLocks noChangeShapeType="1"/>
              <a:stCxn id="14366" idx="7"/>
              <a:endCxn id="14368" idx="3"/>
            </p:cNvCxnSpPr>
            <p:nvPr/>
          </p:nvCxnSpPr>
          <p:spPr bwMode="auto">
            <a:xfrm flipV="1">
              <a:off x="3004" y="2445"/>
              <a:ext cx="398" cy="3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71" name="AutoShape 30"/>
            <p:cNvCxnSpPr>
              <a:cxnSpLocks noChangeShapeType="1"/>
              <a:stCxn id="14368" idx="5"/>
            </p:cNvCxnSpPr>
            <p:nvPr/>
          </p:nvCxnSpPr>
          <p:spPr bwMode="auto">
            <a:xfrm>
              <a:off x="3460" y="2445"/>
              <a:ext cx="411" cy="37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72" name="Text Box 31"/>
            <p:cNvSpPr txBox="1">
              <a:spLocks noChangeArrowheads="1"/>
            </p:cNvSpPr>
            <p:nvPr/>
          </p:nvSpPr>
          <p:spPr bwMode="auto">
            <a:xfrm>
              <a:off x="3028" y="2931"/>
              <a:ext cx="88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2400" i="1"/>
                <a:t>v</a:t>
              </a:r>
              <a:r>
                <a:rPr lang="en-US" altLang="zh-TW" sz="2400"/>
                <a:t>=</a:t>
              </a:r>
              <a:r>
                <a:rPr lang="en-US" altLang="zh-TW" sz="2400" i="1"/>
                <a:t>5</a:t>
              </a:r>
              <a:r>
                <a:rPr lang="en-US" altLang="zh-TW" sz="2400"/>
                <a:t>, </a:t>
              </a:r>
              <a:r>
                <a:rPr lang="en-US" altLang="zh-TW" sz="2400" i="1"/>
                <a:t>e=9</a:t>
              </a:r>
            </a:p>
          </p:txBody>
        </p:sp>
        <p:sp>
          <p:nvSpPr>
            <p:cNvPr id="14373" name="Oval 32"/>
            <p:cNvSpPr>
              <a:spLocks noChangeArrowheads="1"/>
            </p:cNvSpPr>
            <p:nvPr/>
          </p:nvSpPr>
          <p:spPr bwMode="auto">
            <a:xfrm>
              <a:off x="3394" y="2055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14374" name="AutoShape 33"/>
            <p:cNvCxnSpPr>
              <a:cxnSpLocks noChangeShapeType="1"/>
              <a:stCxn id="14368" idx="4"/>
              <a:endCxn id="14375" idx="0"/>
            </p:cNvCxnSpPr>
            <p:nvPr/>
          </p:nvCxnSpPr>
          <p:spPr bwMode="auto">
            <a:xfrm>
              <a:off x="3431" y="2457"/>
              <a:ext cx="4" cy="1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75" name="Oval 34"/>
            <p:cNvSpPr>
              <a:spLocks noChangeArrowheads="1"/>
            </p:cNvSpPr>
            <p:nvPr/>
          </p:nvSpPr>
          <p:spPr bwMode="auto">
            <a:xfrm>
              <a:off x="3394" y="263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14376" name="AutoShape 35"/>
            <p:cNvCxnSpPr>
              <a:cxnSpLocks noChangeShapeType="1"/>
              <a:stCxn id="14366" idx="6"/>
              <a:endCxn id="14375" idx="2"/>
            </p:cNvCxnSpPr>
            <p:nvPr/>
          </p:nvCxnSpPr>
          <p:spPr bwMode="auto">
            <a:xfrm flipV="1">
              <a:off x="3016" y="2673"/>
              <a:ext cx="378" cy="15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77" name="AutoShape 36"/>
            <p:cNvCxnSpPr>
              <a:cxnSpLocks noChangeShapeType="1"/>
              <a:stCxn id="14375" idx="6"/>
              <a:endCxn id="14365" idx="1"/>
            </p:cNvCxnSpPr>
            <p:nvPr/>
          </p:nvCxnSpPr>
          <p:spPr bwMode="auto">
            <a:xfrm>
              <a:off x="3476" y="2673"/>
              <a:ext cx="395" cy="1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6664325" y="2616200"/>
            <a:ext cx="1992313" cy="1924050"/>
            <a:chOff x="4142" y="1983"/>
            <a:chExt cx="1255" cy="1212"/>
          </a:xfrm>
        </p:grpSpPr>
        <p:sp>
          <p:nvSpPr>
            <p:cNvPr id="14346" name="AutoShape 38"/>
            <p:cNvSpPr>
              <a:spLocks noChangeArrowheads="1"/>
            </p:cNvSpPr>
            <p:nvPr/>
          </p:nvSpPr>
          <p:spPr bwMode="auto">
            <a:xfrm>
              <a:off x="4168" y="1984"/>
              <a:ext cx="1194" cy="920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 altLang="zh-TW"/>
            </a:p>
          </p:txBody>
        </p:sp>
        <p:sp>
          <p:nvSpPr>
            <p:cNvPr id="14347" name="Oval 39"/>
            <p:cNvSpPr>
              <a:spLocks noChangeArrowheads="1"/>
            </p:cNvSpPr>
            <p:nvPr/>
          </p:nvSpPr>
          <p:spPr bwMode="auto">
            <a:xfrm>
              <a:off x="5315" y="285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4348" name="Oval 40"/>
            <p:cNvSpPr>
              <a:spLocks noChangeArrowheads="1"/>
            </p:cNvSpPr>
            <p:nvPr/>
          </p:nvSpPr>
          <p:spPr bwMode="auto">
            <a:xfrm>
              <a:off x="4142" y="2854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14349" name="AutoShape 41"/>
            <p:cNvCxnSpPr>
              <a:cxnSpLocks noChangeShapeType="1"/>
              <a:stCxn id="14355" idx="5"/>
              <a:endCxn id="14355" idx="5"/>
            </p:cNvCxnSpPr>
            <p:nvPr/>
          </p:nvCxnSpPr>
          <p:spPr bwMode="auto">
            <a:xfrm>
              <a:off x="4800" y="2054"/>
              <a:ext cx="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50" name="Oval 42"/>
            <p:cNvSpPr>
              <a:spLocks noChangeArrowheads="1"/>
            </p:cNvSpPr>
            <p:nvPr/>
          </p:nvSpPr>
          <p:spPr bwMode="auto">
            <a:xfrm>
              <a:off x="4590" y="2486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14351" name="AutoShape 43"/>
            <p:cNvCxnSpPr>
              <a:cxnSpLocks noChangeShapeType="1"/>
              <a:stCxn id="14355" idx="4"/>
              <a:endCxn id="14350" idx="0"/>
            </p:cNvCxnSpPr>
            <p:nvPr/>
          </p:nvCxnSpPr>
          <p:spPr bwMode="auto">
            <a:xfrm flipH="1">
              <a:off x="4631" y="2066"/>
              <a:ext cx="140" cy="4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52" name="AutoShape 44"/>
            <p:cNvCxnSpPr>
              <a:cxnSpLocks noChangeShapeType="1"/>
              <a:stCxn id="14348" idx="7"/>
              <a:endCxn id="14350" idx="3"/>
            </p:cNvCxnSpPr>
            <p:nvPr/>
          </p:nvCxnSpPr>
          <p:spPr bwMode="auto">
            <a:xfrm flipV="1">
              <a:off x="4212" y="2557"/>
              <a:ext cx="390" cy="30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53" name="AutoShape 45"/>
            <p:cNvCxnSpPr>
              <a:cxnSpLocks noChangeShapeType="1"/>
              <a:stCxn id="14350" idx="6"/>
              <a:endCxn id="14360" idx="2"/>
            </p:cNvCxnSpPr>
            <p:nvPr/>
          </p:nvCxnSpPr>
          <p:spPr bwMode="auto">
            <a:xfrm flipV="1">
              <a:off x="4672" y="2525"/>
              <a:ext cx="193" cy="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54" name="Text Box 46"/>
            <p:cNvSpPr txBox="1">
              <a:spLocks noChangeArrowheads="1"/>
            </p:cNvSpPr>
            <p:nvPr/>
          </p:nvSpPr>
          <p:spPr bwMode="auto">
            <a:xfrm>
              <a:off x="4332" y="2907"/>
              <a:ext cx="100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2400" i="1"/>
                <a:t>v</a:t>
              </a:r>
              <a:r>
                <a:rPr lang="en-US" altLang="zh-TW" sz="2400"/>
                <a:t>=</a:t>
              </a:r>
              <a:r>
                <a:rPr lang="en-US" altLang="zh-TW" sz="2400" i="1"/>
                <a:t>6</a:t>
              </a:r>
              <a:r>
                <a:rPr lang="en-US" altLang="zh-TW" sz="2400"/>
                <a:t>, </a:t>
              </a:r>
              <a:r>
                <a:rPr lang="en-US" altLang="zh-TW" sz="2400" i="1"/>
                <a:t>e=12</a:t>
              </a:r>
            </a:p>
          </p:txBody>
        </p:sp>
        <p:sp>
          <p:nvSpPr>
            <p:cNvPr id="14355" name="Oval 47"/>
            <p:cNvSpPr>
              <a:spLocks noChangeArrowheads="1"/>
            </p:cNvSpPr>
            <p:nvPr/>
          </p:nvSpPr>
          <p:spPr bwMode="auto">
            <a:xfrm>
              <a:off x="4730" y="198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14356" name="AutoShape 48"/>
            <p:cNvCxnSpPr>
              <a:cxnSpLocks noChangeShapeType="1"/>
              <a:stCxn id="14350" idx="4"/>
              <a:endCxn id="14357" idx="0"/>
            </p:cNvCxnSpPr>
            <p:nvPr/>
          </p:nvCxnSpPr>
          <p:spPr bwMode="auto">
            <a:xfrm>
              <a:off x="4631" y="2569"/>
              <a:ext cx="124" cy="1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57" name="Oval 49"/>
            <p:cNvSpPr>
              <a:spLocks noChangeArrowheads="1"/>
            </p:cNvSpPr>
            <p:nvPr/>
          </p:nvSpPr>
          <p:spPr bwMode="auto">
            <a:xfrm>
              <a:off x="4714" y="270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14358" name="AutoShape 50"/>
            <p:cNvCxnSpPr>
              <a:cxnSpLocks noChangeShapeType="1"/>
              <a:stCxn id="14348" idx="6"/>
              <a:endCxn id="14357" idx="2"/>
            </p:cNvCxnSpPr>
            <p:nvPr/>
          </p:nvCxnSpPr>
          <p:spPr bwMode="auto">
            <a:xfrm flipV="1">
              <a:off x="4224" y="2745"/>
              <a:ext cx="490" cy="15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59" name="AutoShape 51"/>
            <p:cNvCxnSpPr>
              <a:cxnSpLocks noChangeShapeType="1"/>
              <a:stCxn id="14357" idx="6"/>
              <a:endCxn id="14347" idx="1"/>
            </p:cNvCxnSpPr>
            <p:nvPr/>
          </p:nvCxnSpPr>
          <p:spPr bwMode="auto">
            <a:xfrm>
              <a:off x="4796" y="2745"/>
              <a:ext cx="531" cy="1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60" name="Oval 52"/>
            <p:cNvSpPr>
              <a:spLocks noChangeArrowheads="1"/>
            </p:cNvSpPr>
            <p:nvPr/>
          </p:nvSpPr>
          <p:spPr bwMode="auto">
            <a:xfrm>
              <a:off x="4865" y="248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14361" name="AutoShape 53"/>
            <p:cNvCxnSpPr>
              <a:cxnSpLocks noChangeShapeType="1"/>
              <a:stCxn id="14355" idx="5"/>
              <a:endCxn id="14360" idx="1"/>
            </p:cNvCxnSpPr>
            <p:nvPr/>
          </p:nvCxnSpPr>
          <p:spPr bwMode="auto">
            <a:xfrm>
              <a:off x="4800" y="2054"/>
              <a:ext cx="77" cy="4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62" name="AutoShape 54"/>
            <p:cNvCxnSpPr>
              <a:cxnSpLocks noChangeShapeType="1"/>
              <a:stCxn id="14360" idx="5"/>
              <a:endCxn id="14347" idx="1"/>
            </p:cNvCxnSpPr>
            <p:nvPr/>
          </p:nvCxnSpPr>
          <p:spPr bwMode="auto">
            <a:xfrm>
              <a:off x="4935" y="2554"/>
              <a:ext cx="392" cy="30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63" name="AutoShape 55"/>
            <p:cNvCxnSpPr>
              <a:cxnSpLocks noChangeShapeType="1"/>
              <a:stCxn id="14360" idx="3"/>
              <a:endCxn id="14357" idx="7"/>
            </p:cNvCxnSpPr>
            <p:nvPr/>
          </p:nvCxnSpPr>
          <p:spPr bwMode="auto">
            <a:xfrm flipH="1">
              <a:off x="4784" y="2554"/>
              <a:ext cx="93" cy="1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43448" name="Text Box 56"/>
          <p:cNvSpPr txBox="1">
            <a:spLocks noChangeArrowheads="1"/>
          </p:cNvSpPr>
          <p:nvPr/>
        </p:nvSpPr>
        <p:spPr bwMode="auto">
          <a:xfrm>
            <a:off x="1933575" y="2093913"/>
            <a:ext cx="5708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zh-TW" sz="2400">
                <a:solidFill>
                  <a:srgbClr val="A50021"/>
                </a:solidFill>
              </a:rPr>
              <a:t>Yes, as long as all regions are triangles.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3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43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43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43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43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43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395" grpId="0" build="p" autoUpdateAnimBg="0"/>
      <p:bldP spid="443396" grpId="0" build="p" autoUpdateAnimBg="0"/>
      <p:bldP spid="44344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5575"/>
            <a:ext cx="8229600" cy="34734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/>
              <a:t>Summary: If </a:t>
            </a:r>
            <a:r>
              <a:rPr lang="en-US" altLang="zh-TW" i="1"/>
              <a:t>e</a:t>
            </a:r>
            <a:r>
              <a:rPr lang="en-US" altLang="zh-TW"/>
              <a:t> </a:t>
            </a:r>
            <a:r>
              <a:rPr lang="en-US" altLang="zh-TW">
                <a:solidFill>
                  <a:srgbClr val="FF0000"/>
                </a:solidFill>
                <a:sym typeface="Symbol" pitchFamily="18" charset="2"/>
              </a:rPr>
              <a:t>&gt; </a:t>
            </a:r>
            <a:r>
              <a:rPr lang="en-US" altLang="zh-TW"/>
              <a:t>3</a:t>
            </a:r>
            <a:r>
              <a:rPr lang="en-US" altLang="zh-TW" i="1"/>
              <a:t>v</a:t>
            </a:r>
            <a:r>
              <a:rPr lang="en-US" altLang="zh-TW"/>
              <a:t> – 6, then G is </a:t>
            </a:r>
            <a:r>
              <a:rPr lang="en-US" altLang="zh-TW">
                <a:solidFill>
                  <a:srgbClr val="FF0000"/>
                </a:solidFill>
              </a:rPr>
              <a:t>NOT</a:t>
            </a:r>
            <a:r>
              <a:rPr lang="en-US" altLang="zh-TW"/>
              <a:t> a planar graph.</a:t>
            </a:r>
          </a:p>
          <a:p>
            <a:pPr eaLnBrk="1" hangingPunct="1">
              <a:buFontTx/>
              <a:buNone/>
            </a:pPr>
            <a:endParaRPr lang="en-US" altLang="zh-TW"/>
          </a:p>
          <a:p>
            <a:pPr eaLnBrk="1" hangingPunct="1">
              <a:buFontTx/>
              <a:buNone/>
            </a:pPr>
            <a:r>
              <a:rPr lang="en-US" altLang="zh-TW"/>
              <a:t>However, converse might not true, that is, if </a:t>
            </a:r>
            <a:r>
              <a:rPr lang="en-US" altLang="zh-TW" i="1"/>
              <a:t>e</a:t>
            </a:r>
            <a:r>
              <a:rPr lang="en-US" altLang="zh-TW"/>
              <a:t> </a:t>
            </a:r>
            <a:r>
              <a:rPr lang="en-US" altLang="zh-TW">
                <a:sym typeface="Symbol" pitchFamily="18" charset="2"/>
              </a:rPr>
              <a:t></a:t>
            </a:r>
            <a:r>
              <a:rPr lang="en-US" altLang="zh-TW"/>
              <a:t> 3</a:t>
            </a:r>
            <a:r>
              <a:rPr lang="en-US" altLang="zh-TW" i="1"/>
              <a:t>v</a:t>
            </a:r>
            <a:r>
              <a:rPr lang="en-US" altLang="zh-TW"/>
              <a:t> – 6, we </a:t>
            </a:r>
            <a:r>
              <a:rPr lang="en-US" altLang="zh-TW">
                <a:solidFill>
                  <a:srgbClr val="FF0000"/>
                </a:solidFill>
              </a:rPr>
              <a:t>cannot</a:t>
            </a:r>
            <a:r>
              <a:rPr lang="en-US" altLang="zh-TW"/>
              <a:t> conclude if G is planar or not.</a:t>
            </a:r>
          </a:p>
          <a:p>
            <a:pPr eaLnBrk="1" hangingPunct="1">
              <a:buFontTx/>
              <a:buNone/>
            </a:pPr>
            <a:endParaRPr lang="en-US" altLang="zh-TW"/>
          </a:p>
          <a:p>
            <a:pPr eaLnBrk="1" hangingPunct="1">
              <a:buFontTx/>
              <a:buNone/>
            </a:pPr>
            <a:r>
              <a:rPr lang="en-US" altLang="zh-TW"/>
              <a:t>We might have a non-planar graph satisfying </a:t>
            </a:r>
            <a:r>
              <a:rPr lang="en-US" altLang="zh-TW" i="1"/>
              <a:t>e</a:t>
            </a:r>
            <a:r>
              <a:rPr lang="en-US" altLang="zh-TW"/>
              <a:t> </a:t>
            </a:r>
            <a:r>
              <a:rPr lang="en-US" altLang="zh-TW">
                <a:sym typeface="Symbol" pitchFamily="18" charset="2"/>
              </a:rPr>
              <a:t></a:t>
            </a:r>
            <a:r>
              <a:rPr lang="en-US" altLang="zh-TW"/>
              <a:t> 3</a:t>
            </a:r>
            <a:r>
              <a:rPr lang="en-US" altLang="zh-TW" i="1"/>
              <a:t>v</a:t>
            </a:r>
            <a:r>
              <a:rPr lang="en-US" altLang="zh-TW"/>
              <a:t> – 6.</a:t>
            </a:r>
          </a:p>
          <a:p>
            <a:pPr eaLnBrk="1" hangingPunct="1">
              <a:buFontTx/>
              <a:buNone/>
            </a:pPr>
            <a:r>
              <a:rPr lang="en-US" altLang="zh-TW"/>
              <a:t>See the example in the next slide.</a:t>
            </a:r>
            <a:endParaRPr lang="en-US" altLang="zh-TW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4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44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19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0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Planar Bipartite Graph [O2]</a:t>
            </a:r>
          </a:p>
        </p:txBody>
      </p:sp>
      <p:sp>
        <p:nvSpPr>
          <p:cNvPr id="445443" name="Rectangle 3"/>
          <p:cNvSpPr>
            <a:spLocks noChangeArrowheads="1"/>
          </p:cNvSpPr>
          <p:nvPr/>
        </p:nvSpPr>
        <p:spPr bwMode="auto">
          <a:xfrm>
            <a:off x="482600" y="1081088"/>
            <a:ext cx="7664450" cy="530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SzPct val="80000"/>
              <a:buFont typeface="Wingdings" pitchFamily="2" charset="2"/>
              <a:buNone/>
              <a:defRPr/>
            </a:pPr>
            <a:r>
              <a:rPr lang="en-US" sz="2400" dirty="0"/>
              <a:t>For </a:t>
            </a:r>
            <a:r>
              <a:rPr lang="en-US" sz="2400" i="1" dirty="0"/>
              <a:t>K</a:t>
            </a:r>
            <a:r>
              <a:rPr lang="en-US" sz="2400" i="1" baseline="-25000" dirty="0"/>
              <a:t>3,3</a:t>
            </a:r>
          </a:p>
          <a:p>
            <a:pPr marL="342900" indent="-342900">
              <a:spcBef>
                <a:spcPct val="20000"/>
              </a:spcBef>
              <a:buSzPct val="80000"/>
              <a:buFont typeface="Wingdings" pitchFamily="2" charset="2"/>
              <a:buNone/>
              <a:defRPr/>
            </a:pPr>
            <a:r>
              <a:rPr lang="en-US" sz="2400" i="1" dirty="0"/>
              <a:t>v</a:t>
            </a:r>
            <a:r>
              <a:rPr lang="en-US" sz="2400" dirty="0"/>
              <a:t> = 6, </a:t>
            </a:r>
            <a:r>
              <a:rPr lang="en-US" sz="2400" i="1" dirty="0"/>
              <a:t>e</a:t>
            </a:r>
            <a:r>
              <a:rPr lang="en-US" sz="2400" dirty="0"/>
              <a:t> = 9, 3</a:t>
            </a:r>
            <a:r>
              <a:rPr lang="en-US" sz="2400" i="1" dirty="0"/>
              <a:t>v</a:t>
            </a:r>
            <a:r>
              <a:rPr lang="en-US" sz="2400" dirty="0"/>
              <a:t> – 6 = 12 &gt; </a:t>
            </a:r>
            <a:r>
              <a:rPr lang="en-US" sz="2400" i="1" dirty="0"/>
              <a:t>e</a:t>
            </a:r>
          </a:p>
          <a:p>
            <a:pPr marL="342900" indent="-342900">
              <a:spcBef>
                <a:spcPct val="20000"/>
              </a:spcBef>
              <a:buSzPct val="80000"/>
              <a:buFont typeface="Wingdings" pitchFamily="2" charset="2"/>
              <a:buNone/>
              <a:defRPr/>
            </a:pPr>
            <a:r>
              <a:rPr lang="en-US" sz="2400" dirty="0"/>
              <a:t>This does NOT mean </a:t>
            </a:r>
            <a:r>
              <a:rPr lang="en-US" sz="2400" i="1" dirty="0"/>
              <a:t>K</a:t>
            </a:r>
            <a:r>
              <a:rPr lang="en-US" sz="2400" i="1" baseline="-25000" dirty="0"/>
              <a:t>3,3</a:t>
            </a:r>
            <a:r>
              <a:rPr lang="en-US" sz="2400" dirty="0"/>
              <a:t> is planar!</a:t>
            </a:r>
          </a:p>
          <a:p>
            <a:pPr marL="342900" indent="-342900">
              <a:spcBef>
                <a:spcPct val="20000"/>
              </a:spcBef>
              <a:buSzPct val="80000"/>
              <a:defRPr/>
            </a:pPr>
            <a:endParaRPr lang="en-US" sz="2400" dirty="0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  <a:buSzPct val="80000"/>
              <a:defRPr/>
            </a:pPr>
            <a:r>
              <a:rPr lang="en-US" sz="2400" dirty="0">
                <a:solidFill>
                  <a:schemeClr val="accent2"/>
                </a:solidFill>
              </a:rPr>
              <a:t>Claim: </a:t>
            </a:r>
            <a:r>
              <a:rPr lang="en-US" sz="2400" dirty="0">
                <a:solidFill>
                  <a:srgbClr val="0000FF"/>
                </a:solidFill>
              </a:rPr>
              <a:t>Any simple </a:t>
            </a:r>
            <a:r>
              <a:rPr lang="en-US" sz="2400" b="1" i="1" dirty="0">
                <a:solidFill>
                  <a:srgbClr val="0000FF"/>
                </a:solidFill>
              </a:rPr>
              <a:t>triangle-free </a:t>
            </a:r>
            <a:br>
              <a:rPr lang="en-US" sz="2400" b="1" i="1" dirty="0">
                <a:solidFill>
                  <a:srgbClr val="0000FF"/>
                </a:solidFill>
              </a:rPr>
            </a:br>
            <a:r>
              <a:rPr lang="en-US" sz="2400" b="1" dirty="0">
                <a:solidFill>
                  <a:srgbClr val="0000FF"/>
                </a:solidFill>
              </a:rPr>
              <a:t>planar</a:t>
            </a:r>
            <a:r>
              <a:rPr lang="en-US" sz="2400" dirty="0">
                <a:solidFill>
                  <a:srgbClr val="0000FF"/>
                </a:solidFill>
              </a:rPr>
              <a:t> graph with </a:t>
            </a:r>
            <a:r>
              <a:rPr lang="en-US" sz="2400" i="1" dirty="0">
                <a:solidFill>
                  <a:srgbClr val="0000FF"/>
                </a:solidFill>
              </a:rPr>
              <a:t>e</a:t>
            </a:r>
            <a:r>
              <a:rPr lang="en-US" sz="2400" dirty="0">
                <a:solidFill>
                  <a:srgbClr val="0000FF"/>
                </a:solidFill>
              </a:rPr>
              <a:t> edges and </a:t>
            </a:r>
            <a:r>
              <a:rPr lang="en-US" sz="2400" i="1" dirty="0">
                <a:solidFill>
                  <a:srgbClr val="0000FF"/>
                </a:solidFill>
              </a:rPr>
              <a:t>v</a:t>
            </a:r>
            <a:r>
              <a:rPr lang="en-US" sz="2400" dirty="0">
                <a:solidFill>
                  <a:srgbClr val="0000FF"/>
                </a:solidFill>
              </a:rPr>
              <a:t> vertices </a:t>
            </a:r>
            <a:br>
              <a:rPr lang="en-US" sz="2400" dirty="0">
                <a:solidFill>
                  <a:srgbClr val="0000FF"/>
                </a:solidFill>
              </a:rPr>
            </a:br>
            <a:r>
              <a:rPr lang="en-US" sz="2400" dirty="0">
                <a:solidFill>
                  <a:srgbClr val="0000FF"/>
                </a:solidFill>
              </a:rPr>
              <a:t>satisfies  </a:t>
            </a:r>
            <a:r>
              <a:rPr lang="en-US" sz="2400" b="1" i="1" dirty="0">
                <a:solidFill>
                  <a:srgbClr val="0000FF"/>
                </a:solidFill>
              </a:rPr>
              <a:t>e </a:t>
            </a:r>
            <a:r>
              <a:rPr lang="en-US" sz="2400" b="1" i="1" dirty="0">
                <a:solidFill>
                  <a:srgbClr val="0000FF"/>
                </a:solidFill>
                <a:sym typeface="Symbol" pitchFamily="18" charset="2"/>
              </a:rPr>
              <a:t> 2v – 4</a:t>
            </a:r>
            <a:r>
              <a:rPr lang="en-US" sz="2400" i="1" dirty="0">
                <a:solidFill>
                  <a:srgbClr val="0000FF"/>
                </a:solidFill>
                <a:sym typeface="Symbol" pitchFamily="18" charset="2"/>
              </a:rPr>
              <a:t>. </a:t>
            </a:r>
            <a:endParaRPr lang="en-US" sz="2400" dirty="0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  <a:buSzPct val="80000"/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accent2"/>
                </a:solidFill>
              </a:rPr>
              <a:t>Proof: As any region in a bipartite graph is bounded by at least 4 edges, </a:t>
            </a:r>
            <a:r>
              <a:rPr lang="en-US" sz="2400" dirty="0" err="1">
                <a:solidFill>
                  <a:schemeClr val="accent2"/>
                </a:solidFill>
              </a:rPr>
              <a:t>i.e</a:t>
            </a:r>
            <a:r>
              <a:rPr lang="en-US" sz="2400" dirty="0">
                <a:solidFill>
                  <a:schemeClr val="accent2"/>
                </a:solidFill>
              </a:rPr>
              <a:t>, deg(R) </a:t>
            </a:r>
            <a:r>
              <a:rPr lang="en-US" sz="2400" dirty="0">
                <a:solidFill>
                  <a:schemeClr val="accent2"/>
                </a:solidFill>
                <a:sym typeface="Symbol" pitchFamily="18" charset="2"/>
              </a:rPr>
              <a:t> 4</a:t>
            </a:r>
            <a:endParaRPr lang="en-US" sz="2400" dirty="0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  <a:buSzPct val="80000"/>
              <a:buFont typeface="Wingdings" pitchFamily="2" charset="2"/>
              <a:buNone/>
              <a:defRPr/>
            </a:pPr>
            <a:r>
              <a:rPr lang="en-US" sz="2400" dirty="0"/>
              <a:t>So we have 2</a:t>
            </a:r>
            <a:r>
              <a:rPr lang="en-US" sz="2400" i="1" dirty="0"/>
              <a:t>e</a:t>
            </a:r>
            <a:r>
              <a:rPr lang="en-US" sz="2400" dirty="0"/>
              <a:t> = ∑</a:t>
            </a:r>
            <a:r>
              <a:rPr lang="en-US" sz="2400" baseline="-25000" dirty="0"/>
              <a:t>all region R </a:t>
            </a:r>
            <a:r>
              <a:rPr lang="en-US" sz="2400" dirty="0"/>
              <a:t>deg(R) </a:t>
            </a:r>
            <a:r>
              <a:rPr lang="en-US" sz="2400" dirty="0">
                <a:sym typeface="Symbol" pitchFamily="18" charset="2"/>
              </a:rPr>
              <a:t></a:t>
            </a:r>
            <a:r>
              <a:rPr lang="en-US" sz="2400" dirty="0"/>
              <a:t> 4</a:t>
            </a:r>
            <a:r>
              <a:rPr lang="en-US" sz="2400" i="1" dirty="0"/>
              <a:t>r , </a:t>
            </a:r>
            <a:r>
              <a:rPr lang="en-US" sz="2400" dirty="0"/>
              <a:t>i.e., </a:t>
            </a:r>
            <a:r>
              <a:rPr lang="en-US" sz="2400" i="1" dirty="0"/>
              <a:t>e/2</a:t>
            </a:r>
            <a:r>
              <a:rPr lang="en-US" sz="2400" dirty="0"/>
              <a:t> </a:t>
            </a:r>
            <a:r>
              <a:rPr lang="en-US" sz="2400" dirty="0">
                <a:sym typeface="Symbol" pitchFamily="18" charset="2"/>
              </a:rPr>
              <a:t></a:t>
            </a:r>
            <a:r>
              <a:rPr lang="en-US" sz="2400" dirty="0"/>
              <a:t> </a:t>
            </a:r>
            <a:r>
              <a:rPr lang="en-US" sz="2400" i="1" dirty="0"/>
              <a:t>r </a:t>
            </a:r>
          </a:p>
          <a:p>
            <a:pPr marL="342900" indent="-342900">
              <a:defRPr/>
            </a:pPr>
            <a:r>
              <a:rPr lang="en-US" sz="2400" dirty="0"/>
              <a:t>From Euler formula</a:t>
            </a:r>
            <a:r>
              <a:rPr lang="en-US" sz="2400" i="1" dirty="0"/>
              <a:t> 		</a:t>
            </a:r>
            <a:br>
              <a:rPr lang="en-US" sz="2400" i="1" dirty="0"/>
            </a:br>
            <a:r>
              <a:rPr lang="en-US" sz="2400" i="1" dirty="0"/>
              <a:t>e/2</a:t>
            </a:r>
            <a:r>
              <a:rPr lang="en-US" sz="2400" dirty="0"/>
              <a:t> </a:t>
            </a:r>
            <a:r>
              <a:rPr lang="en-US" sz="2400" dirty="0">
                <a:sym typeface="Symbol" pitchFamily="18" charset="2"/>
              </a:rPr>
              <a:t></a:t>
            </a:r>
            <a:r>
              <a:rPr lang="en-US" sz="2400" dirty="0"/>
              <a:t> </a:t>
            </a:r>
            <a:r>
              <a:rPr lang="en-US" sz="2400" i="1" dirty="0"/>
              <a:t>r = e</a:t>
            </a:r>
            <a:r>
              <a:rPr lang="en-US" sz="2400" dirty="0"/>
              <a:t> – </a:t>
            </a:r>
            <a:r>
              <a:rPr lang="en-US" sz="2400" i="1" dirty="0"/>
              <a:t>v</a:t>
            </a:r>
            <a:r>
              <a:rPr lang="en-US" sz="2400" dirty="0"/>
              <a:t> + 2 </a:t>
            </a:r>
            <a:br>
              <a:rPr lang="en-US" sz="2400" dirty="0"/>
            </a:br>
            <a:r>
              <a:rPr lang="en-US" sz="2400" dirty="0"/>
              <a:t>v </a:t>
            </a:r>
            <a:r>
              <a:rPr lang="en-US" sz="2400" dirty="0">
                <a:sym typeface="Symbol" pitchFamily="18" charset="2"/>
              </a:rPr>
              <a:t></a:t>
            </a:r>
            <a:r>
              <a:rPr lang="en-US" sz="2400" i="1" dirty="0"/>
              <a:t> e/2</a:t>
            </a:r>
            <a:r>
              <a:rPr lang="en-US" sz="2400" dirty="0"/>
              <a:t> + 2	or </a:t>
            </a:r>
            <a:r>
              <a:rPr lang="en-US" sz="24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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2</a:t>
            </a:r>
            <a:r>
              <a:rPr lang="en-US" sz="24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– 4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356350" y="1270000"/>
            <a:ext cx="2579688" cy="2214563"/>
            <a:chOff x="4223" y="2711"/>
            <a:chExt cx="1406" cy="1243"/>
          </a:xfrm>
        </p:grpSpPr>
        <p:grpSp>
          <p:nvGrpSpPr>
            <p:cNvPr id="16389" name="Group 5"/>
            <p:cNvGrpSpPr>
              <a:grpSpLocks/>
            </p:cNvGrpSpPr>
            <p:nvPr/>
          </p:nvGrpSpPr>
          <p:grpSpPr bwMode="auto">
            <a:xfrm>
              <a:off x="4223" y="2711"/>
              <a:ext cx="1406" cy="1015"/>
              <a:chOff x="3959" y="2311"/>
              <a:chExt cx="1406" cy="623"/>
            </a:xfrm>
          </p:grpSpPr>
          <p:sp>
            <p:nvSpPr>
              <p:cNvPr id="16391" name="Line 6"/>
              <p:cNvSpPr>
                <a:spLocks noChangeShapeType="1"/>
              </p:cNvSpPr>
              <p:nvPr/>
            </p:nvSpPr>
            <p:spPr bwMode="auto">
              <a:xfrm>
                <a:off x="4185" y="2458"/>
                <a:ext cx="90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2" name="Line 7"/>
              <p:cNvSpPr>
                <a:spLocks noChangeShapeType="1"/>
              </p:cNvSpPr>
              <p:nvPr/>
            </p:nvSpPr>
            <p:spPr bwMode="auto">
              <a:xfrm>
                <a:off x="4185" y="2671"/>
                <a:ext cx="90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3" name="Line 8"/>
              <p:cNvSpPr>
                <a:spLocks noChangeShapeType="1"/>
              </p:cNvSpPr>
              <p:nvPr/>
            </p:nvSpPr>
            <p:spPr bwMode="auto">
              <a:xfrm>
                <a:off x="4193" y="2894"/>
                <a:ext cx="90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4" name="Line 9"/>
              <p:cNvSpPr>
                <a:spLocks noChangeShapeType="1"/>
              </p:cNvSpPr>
              <p:nvPr/>
            </p:nvSpPr>
            <p:spPr bwMode="auto">
              <a:xfrm>
                <a:off x="4186" y="2688"/>
                <a:ext cx="904" cy="19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5" name="Line 10"/>
              <p:cNvSpPr>
                <a:spLocks noChangeShapeType="1"/>
              </p:cNvSpPr>
              <p:nvPr/>
            </p:nvSpPr>
            <p:spPr bwMode="auto">
              <a:xfrm flipV="1">
                <a:off x="4185" y="2458"/>
                <a:ext cx="914" cy="2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6" name="Line 11"/>
              <p:cNvSpPr>
                <a:spLocks noChangeShapeType="1"/>
              </p:cNvSpPr>
              <p:nvPr/>
            </p:nvSpPr>
            <p:spPr bwMode="auto">
              <a:xfrm flipV="1">
                <a:off x="4185" y="2664"/>
                <a:ext cx="914" cy="2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7" name="Line 12"/>
              <p:cNvSpPr>
                <a:spLocks noChangeShapeType="1"/>
              </p:cNvSpPr>
              <p:nvPr/>
            </p:nvSpPr>
            <p:spPr bwMode="auto">
              <a:xfrm>
                <a:off x="4185" y="2458"/>
                <a:ext cx="906" cy="4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8" name="Line 13"/>
              <p:cNvSpPr>
                <a:spLocks noChangeShapeType="1"/>
              </p:cNvSpPr>
              <p:nvPr/>
            </p:nvSpPr>
            <p:spPr bwMode="auto">
              <a:xfrm flipV="1">
                <a:off x="4194" y="2458"/>
                <a:ext cx="897" cy="4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9" name="Line 14"/>
              <p:cNvSpPr>
                <a:spLocks noChangeShapeType="1"/>
              </p:cNvSpPr>
              <p:nvPr/>
            </p:nvSpPr>
            <p:spPr bwMode="auto">
              <a:xfrm>
                <a:off x="4178" y="2466"/>
                <a:ext cx="904" cy="19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0" name="Oval 15"/>
              <p:cNvSpPr>
                <a:spLocks noChangeArrowheads="1"/>
              </p:cNvSpPr>
              <p:nvPr/>
            </p:nvSpPr>
            <p:spPr bwMode="auto">
              <a:xfrm>
                <a:off x="4146" y="2637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sp>
            <p:nvSpPr>
              <p:cNvPr id="16401" name="Oval 16"/>
              <p:cNvSpPr>
                <a:spLocks noChangeArrowheads="1"/>
              </p:cNvSpPr>
              <p:nvPr/>
            </p:nvSpPr>
            <p:spPr bwMode="auto">
              <a:xfrm>
                <a:off x="4147" y="2851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sp>
            <p:nvSpPr>
              <p:cNvPr id="16402" name="Oval 17"/>
              <p:cNvSpPr>
                <a:spLocks noChangeArrowheads="1"/>
              </p:cNvSpPr>
              <p:nvPr/>
            </p:nvSpPr>
            <p:spPr bwMode="auto">
              <a:xfrm>
                <a:off x="5068" y="2851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sp>
            <p:nvSpPr>
              <p:cNvPr id="16403" name="Oval 18"/>
              <p:cNvSpPr>
                <a:spLocks noChangeArrowheads="1"/>
              </p:cNvSpPr>
              <p:nvPr/>
            </p:nvSpPr>
            <p:spPr bwMode="auto">
              <a:xfrm>
                <a:off x="5060" y="2629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sp>
            <p:nvSpPr>
              <p:cNvPr id="16404" name="Oval 19"/>
              <p:cNvSpPr>
                <a:spLocks noChangeArrowheads="1"/>
              </p:cNvSpPr>
              <p:nvPr/>
            </p:nvSpPr>
            <p:spPr bwMode="auto">
              <a:xfrm>
                <a:off x="5060" y="2423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sp>
            <p:nvSpPr>
              <p:cNvPr id="16405" name="Oval 20"/>
              <p:cNvSpPr>
                <a:spLocks noChangeArrowheads="1"/>
              </p:cNvSpPr>
              <p:nvPr/>
            </p:nvSpPr>
            <p:spPr bwMode="auto">
              <a:xfrm>
                <a:off x="4138" y="2423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sp>
            <p:nvSpPr>
              <p:cNvPr id="16406" name="Text Box 21"/>
              <p:cNvSpPr txBox="1">
                <a:spLocks noChangeArrowheads="1"/>
              </p:cNvSpPr>
              <p:nvPr/>
            </p:nvSpPr>
            <p:spPr bwMode="auto">
              <a:xfrm>
                <a:off x="3959" y="2311"/>
                <a:ext cx="197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TW"/>
                  <a:t>a</a:t>
                </a:r>
              </a:p>
            </p:txBody>
          </p:sp>
          <p:sp>
            <p:nvSpPr>
              <p:cNvPr id="16407" name="Text Box 22"/>
              <p:cNvSpPr txBox="1">
                <a:spLocks noChangeArrowheads="1"/>
              </p:cNvSpPr>
              <p:nvPr/>
            </p:nvSpPr>
            <p:spPr bwMode="auto">
              <a:xfrm>
                <a:off x="3983" y="2550"/>
                <a:ext cx="197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TW"/>
                  <a:t>b</a:t>
                </a:r>
              </a:p>
            </p:txBody>
          </p:sp>
          <p:sp>
            <p:nvSpPr>
              <p:cNvPr id="16408" name="Text Box 23"/>
              <p:cNvSpPr txBox="1">
                <a:spLocks noChangeArrowheads="1"/>
              </p:cNvSpPr>
              <p:nvPr/>
            </p:nvSpPr>
            <p:spPr bwMode="auto">
              <a:xfrm>
                <a:off x="3992" y="2798"/>
                <a:ext cx="197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TW"/>
                  <a:t>c</a:t>
                </a:r>
              </a:p>
            </p:txBody>
          </p:sp>
          <p:sp>
            <p:nvSpPr>
              <p:cNvPr id="16409" name="Text Box 24"/>
              <p:cNvSpPr txBox="1">
                <a:spLocks noChangeArrowheads="1"/>
              </p:cNvSpPr>
              <p:nvPr/>
            </p:nvSpPr>
            <p:spPr bwMode="auto">
              <a:xfrm>
                <a:off x="5127" y="2312"/>
                <a:ext cx="197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TW"/>
                  <a:t>d</a:t>
                </a:r>
              </a:p>
            </p:txBody>
          </p:sp>
          <p:sp>
            <p:nvSpPr>
              <p:cNvPr id="16410" name="Text Box 25"/>
              <p:cNvSpPr txBox="1">
                <a:spLocks noChangeArrowheads="1"/>
              </p:cNvSpPr>
              <p:nvPr/>
            </p:nvSpPr>
            <p:spPr bwMode="auto">
              <a:xfrm>
                <a:off x="5127" y="2550"/>
                <a:ext cx="197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TW"/>
                  <a:t>e</a:t>
                </a:r>
              </a:p>
            </p:txBody>
          </p:sp>
          <p:sp>
            <p:nvSpPr>
              <p:cNvPr id="16411" name="Text Box 26"/>
              <p:cNvSpPr txBox="1">
                <a:spLocks noChangeArrowheads="1"/>
              </p:cNvSpPr>
              <p:nvPr/>
            </p:nvSpPr>
            <p:spPr bwMode="auto">
              <a:xfrm>
                <a:off x="5168" y="2804"/>
                <a:ext cx="197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TW"/>
                  <a:t>f</a:t>
                </a:r>
              </a:p>
            </p:txBody>
          </p:sp>
        </p:grpSp>
        <p:sp>
          <p:nvSpPr>
            <p:cNvPr id="16390" name="Text Box 27"/>
            <p:cNvSpPr txBox="1">
              <a:spLocks noChangeArrowheads="1"/>
            </p:cNvSpPr>
            <p:nvPr/>
          </p:nvSpPr>
          <p:spPr bwMode="auto">
            <a:xfrm>
              <a:off x="4769" y="3697"/>
              <a:ext cx="365" cy="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 altLang="zh-TW" sz="2400" i="1"/>
                <a:t>K</a:t>
              </a:r>
              <a:r>
                <a:rPr lang="en-US" altLang="zh-TW" sz="2400" i="1" baseline="-25000"/>
                <a:t>3,3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45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45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45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45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45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45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3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Is K</a:t>
            </a:r>
            <a:r>
              <a:rPr lang="en-US" baseline="-25000" dirty="0"/>
              <a:t>3,3  </a:t>
            </a:r>
            <a:r>
              <a:rPr lang="en-US" dirty="0"/>
              <a:t>planar? </a:t>
            </a:r>
          </a:p>
        </p:txBody>
      </p:sp>
      <p:sp>
        <p:nvSpPr>
          <p:cNvPr id="446467" name="Rectangle 3"/>
          <p:cNvSpPr>
            <a:spLocks noChangeArrowheads="1"/>
          </p:cNvSpPr>
          <p:nvPr/>
        </p:nvSpPr>
        <p:spPr bwMode="auto">
          <a:xfrm>
            <a:off x="482600" y="1319213"/>
            <a:ext cx="6518275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SzPct val="80000"/>
              <a:buFont typeface="Wingdings" pitchFamily="2" charset="2"/>
              <a:buNone/>
              <a:defRPr/>
            </a:pPr>
            <a:r>
              <a:rPr lang="en-US" sz="2400" dirty="0"/>
              <a:t>Since </a:t>
            </a:r>
            <a:r>
              <a:rPr lang="en-US" sz="2400" i="1" dirty="0"/>
              <a:t>K</a:t>
            </a:r>
            <a:r>
              <a:rPr lang="en-US" sz="2400" i="1" baseline="-25000" dirty="0"/>
              <a:t>3,3</a:t>
            </a:r>
            <a:r>
              <a:rPr lang="en-US" sz="2400" dirty="0"/>
              <a:t> is a bipartite graph, and</a:t>
            </a:r>
          </a:p>
          <a:p>
            <a:pPr marL="342900" indent="-342900">
              <a:spcBef>
                <a:spcPct val="20000"/>
              </a:spcBef>
              <a:buSzPct val="80000"/>
              <a:buFont typeface="Wingdings" pitchFamily="2" charset="2"/>
              <a:buNone/>
              <a:defRPr/>
            </a:pPr>
            <a:r>
              <a:rPr lang="en-US" sz="2400" dirty="0"/>
              <a:t>if </a:t>
            </a:r>
            <a:r>
              <a:rPr lang="en-US" sz="2400" i="1" dirty="0"/>
              <a:t>K</a:t>
            </a:r>
            <a:r>
              <a:rPr lang="en-US" sz="2400" i="1" baseline="-25000" dirty="0"/>
              <a:t>3,3</a:t>
            </a:r>
            <a:r>
              <a:rPr lang="en-US" sz="2400" dirty="0"/>
              <a:t>  is also a planar graph, then it </a:t>
            </a:r>
            <a:br>
              <a:rPr lang="en-US" sz="2400" dirty="0"/>
            </a:br>
            <a:r>
              <a:rPr lang="en-US" sz="2400" dirty="0"/>
              <a:t>should not have too many edges,</a:t>
            </a:r>
            <a:r>
              <a:rPr lang="en-US" dirty="0"/>
              <a:t> </a:t>
            </a:r>
            <a:br>
              <a:rPr lang="en-US" dirty="0"/>
            </a:br>
            <a:r>
              <a:rPr lang="en-US" sz="2400" dirty="0"/>
              <a:t>i.e., </a:t>
            </a:r>
            <a:r>
              <a:rPr lang="en-US" dirty="0"/>
              <a:t> </a:t>
            </a:r>
            <a:r>
              <a:rPr lang="en-US" sz="2400" dirty="0"/>
              <a:t>we should have </a:t>
            </a:r>
            <a:r>
              <a:rPr lang="en-US" sz="24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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2</a:t>
            </a:r>
            <a:r>
              <a:rPr lang="en-US" sz="24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– 4</a:t>
            </a:r>
            <a:endParaRPr lang="en-US" sz="2400" i="1" dirty="0"/>
          </a:p>
          <a:p>
            <a:pPr marL="342900" indent="-342900">
              <a:spcBef>
                <a:spcPct val="20000"/>
              </a:spcBef>
              <a:buSzPct val="80000"/>
              <a:buFont typeface="Wingdings" pitchFamily="2" charset="2"/>
              <a:buNone/>
              <a:defRPr/>
            </a:pPr>
            <a:endParaRPr lang="en-US" sz="2400" dirty="0"/>
          </a:p>
          <a:p>
            <a:pPr marL="342900" indent="-342900">
              <a:spcBef>
                <a:spcPct val="20000"/>
              </a:spcBef>
              <a:buSzPct val="80000"/>
              <a:buFont typeface="Wingdings" pitchFamily="2" charset="2"/>
              <a:buNone/>
              <a:defRPr/>
            </a:pPr>
            <a:r>
              <a:rPr lang="en-US" sz="2400" dirty="0"/>
              <a:t>With </a:t>
            </a:r>
            <a:r>
              <a:rPr lang="en-US" sz="2400" i="1" dirty="0"/>
              <a:t>v</a:t>
            </a:r>
            <a:r>
              <a:rPr lang="en-US" sz="2400" dirty="0"/>
              <a:t> = 6, a planar bipartite should have at most </a:t>
            </a:r>
            <a:r>
              <a:rPr lang="en-US" sz="2400" i="1" dirty="0"/>
              <a:t>e</a:t>
            </a:r>
            <a:r>
              <a:rPr lang="en-US" sz="2400" dirty="0"/>
              <a:t> = 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24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– 4 = 8 </a:t>
            </a:r>
            <a:r>
              <a:rPr lang="en-US" sz="2400" dirty="0"/>
              <a:t>edges.</a:t>
            </a:r>
            <a:endParaRPr lang="en-US" sz="2400" i="1" dirty="0"/>
          </a:p>
          <a:p>
            <a:pPr marL="342900" indent="-342900">
              <a:spcBef>
                <a:spcPct val="20000"/>
              </a:spcBef>
              <a:buSzPct val="80000"/>
              <a:buFont typeface="Wingdings" pitchFamily="2" charset="2"/>
              <a:buNone/>
              <a:defRPr/>
            </a:pPr>
            <a:r>
              <a:rPr lang="en-US" sz="2400" dirty="0"/>
              <a:t>Since</a:t>
            </a:r>
            <a:r>
              <a:rPr lang="en-US" sz="2400" i="1" dirty="0"/>
              <a:t> K</a:t>
            </a:r>
            <a:r>
              <a:rPr lang="en-US" sz="2400" i="1" baseline="-25000" dirty="0"/>
              <a:t>3,3</a:t>
            </a:r>
            <a:r>
              <a:rPr lang="en-US" dirty="0"/>
              <a:t>  </a:t>
            </a:r>
            <a:r>
              <a:rPr lang="en-US" sz="2400" dirty="0"/>
              <a:t>has 9 edges, </a:t>
            </a:r>
            <a:r>
              <a:rPr lang="en-US" sz="2400" i="1" dirty="0"/>
              <a:t>K</a:t>
            </a:r>
            <a:r>
              <a:rPr lang="en-US" sz="2400" i="1" baseline="-25000" dirty="0"/>
              <a:t>3,3</a:t>
            </a:r>
            <a:r>
              <a:rPr lang="en-US" sz="2400" dirty="0"/>
              <a:t> </a:t>
            </a:r>
            <a:r>
              <a:rPr lang="en-US" sz="2400" dirty="0">
                <a:sym typeface="Symbol" pitchFamily="18" charset="2"/>
              </a:rPr>
              <a:t>can’t be planar.</a:t>
            </a:r>
          </a:p>
          <a:p>
            <a:pPr marL="342900" indent="-342900">
              <a:spcBef>
                <a:spcPct val="20000"/>
              </a:spcBef>
              <a:buSzPct val="80000"/>
              <a:buFont typeface="Wingdings" pitchFamily="2" charset="2"/>
              <a:buNone/>
              <a:defRPr/>
            </a:pPr>
            <a:endParaRPr lang="en-US" sz="2400" dirty="0">
              <a:sym typeface="Symbol" pitchFamily="18" charset="2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356350" y="1414463"/>
            <a:ext cx="2579688" cy="2214562"/>
            <a:chOff x="4223" y="2711"/>
            <a:chExt cx="1406" cy="1243"/>
          </a:xfrm>
        </p:grpSpPr>
        <p:grpSp>
          <p:nvGrpSpPr>
            <p:cNvPr id="17413" name="Group 5"/>
            <p:cNvGrpSpPr>
              <a:grpSpLocks/>
            </p:cNvGrpSpPr>
            <p:nvPr/>
          </p:nvGrpSpPr>
          <p:grpSpPr bwMode="auto">
            <a:xfrm>
              <a:off x="4223" y="2711"/>
              <a:ext cx="1406" cy="1015"/>
              <a:chOff x="3959" y="2311"/>
              <a:chExt cx="1406" cy="623"/>
            </a:xfrm>
          </p:grpSpPr>
          <p:sp>
            <p:nvSpPr>
              <p:cNvPr id="17415" name="Line 6"/>
              <p:cNvSpPr>
                <a:spLocks noChangeShapeType="1"/>
              </p:cNvSpPr>
              <p:nvPr/>
            </p:nvSpPr>
            <p:spPr bwMode="auto">
              <a:xfrm>
                <a:off x="4185" y="2458"/>
                <a:ext cx="90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16" name="Line 7"/>
              <p:cNvSpPr>
                <a:spLocks noChangeShapeType="1"/>
              </p:cNvSpPr>
              <p:nvPr/>
            </p:nvSpPr>
            <p:spPr bwMode="auto">
              <a:xfrm>
                <a:off x="4185" y="2671"/>
                <a:ext cx="90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17" name="Line 8"/>
              <p:cNvSpPr>
                <a:spLocks noChangeShapeType="1"/>
              </p:cNvSpPr>
              <p:nvPr/>
            </p:nvSpPr>
            <p:spPr bwMode="auto">
              <a:xfrm>
                <a:off x="4193" y="2894"/>
                <a:ext cx="90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18" name="Line 9"/>
              <p:cNvSpPr>
                <a:spLocks noChangeShapeType="1"/>
              </p:cNvSpPr>
              <p:nvPr/>
            </p:nvSpPr>
            <p:spPr bwMode="auto">
              <a:xfrm>
                <a:off x="4186" y="2688"/>
                <a:ext cx="904" cy="19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19" name="Line 10"/>
              <p:cNvSpPr>
                <a:spLocks noChangeShapeType="1"/>
              </p:cNvSpPr>
              <p:nvPr/>
            </p:nvSpPr>
            <p:spPr bwMode="auto">
              <a:xfrm flipV="1">
                <a:off x="4185" y="2458"/>
                <a:ext cx="914" cy="2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0" name="Line 11"/>
              <p:cNvSpPr>
                <a:spLocks noChangeShapeType="1"/>
              </p:cNvSpPr>
              <p:nvPr/>
            </p:nvSpPr>
            <p:spPr bwMode="auto">
              <a:xfrm flipV="1">
                <a:off x="4185" y="2664"/>
                <a:ext cx="914" cy="2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1" name="Line 12"/>
              <p:cNvSpPr>
                <a:spLocks noChangeShapeType="1"/>
              </p:cNvSpPr>
              <p:nvPr/>
            </p:nvSpPr>
            <p:spPr bwMode="auto">
              <a:xfrm>
                <a:off x="4185" y="2458"/>
                <a:ext cx="906" cy="4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2" name="Line 13"/>
              <p:cNvSpPr>
                <a:spLocks noChangeShapeType="1"/>
              </p:cNvSpPr>
              <p:nvPr/>
            </p:nvSpPr>
            <p:spPr bwMode="auto">
              <a:xfrm flipV="1">
                <a:off x="4194" y="2458"/>
                <a:ext cx="897" cy="4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3" name="Line 14"/>
              <p:cNvSpPr>
                <a:spLocks noChangeShapeType="1"/>
              </p:cNvSpPr>
              <p:nvPr/>
            </p:nvSpPr>
            <p:spPr bwMode="auto">
              <a:xfrm>
                <a:off x="4178" y="2466"/>
                <a:ext cx="904" cy="19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4" name="Oval 15"/>
              <p:cNvSpPr>
                <a:spLocks noChangeArrowheads="1"/>
              </p:cNvSpPr>
              <p:nvPr/>
            </p:nvSpPr>
            <p:spPr bwMode="auto">
              <a:xfrm>
                <a:off x="4146" y="2637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sp>
            <p:nvSpPr>
              <p:cNvPr id="17425" name="Oval 16"/>
              <p:cNvSpPr>
                <a:spLocks noChangeArrowheads="1"/>
              </p:cNvSpPr>
              <p:nvPr/>
            </p:nvSpPr>
            <p:spPr bwMode="auto">
              <a:xfrm>
                <a:off x="4147" y="2851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sp>
            <p:nvSpPr>
              <p:cNvPr id="17426" name="Oval 17"/>
              <p:cNvSpPr>
                <a:spLocks noChangeArrowheads="1"/>
              </p:cNvSpPr>
              <p:nvPr/>
            </p:nvSpPr>
            <p:spPr bwMode="auto">
              <a:xfrm>
                <a:off x="5068" y="2851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sp>
            <p:nvSpPr>
              <p:cNvPr id="17427" name="Oval 18"/>
              <p:cNvSpPr>
                <a:spLocks noChangeArrowheads="1"/>
              </p:cNvSpPr>
              <p:nvPr/>
            </p:nvSpPr>
            <p:spPr bwMode="auto">
              <a:xfrm>
                <a:off x="5060" y="2629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sp>
            <p:nvSpPr>
              <p:cNvPr id="17428" name="Oval 19"/>
              <p:cNvSpPr>
                <a:spLocks noChangeArrowheads="1"/>
              </p:cNvSpPr>
              <p:nvPr/>
            </p:nvSpPr>
            <p:spPr bwMode="auto">
              <a:xfrm>
                <a:off x="5060" y="2423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sp>
            <p:nvSpPr>
              <p:cNvPr id="17429" name="Oval 20"/>
              <p:cNvSpPr>
                <a:spLocks noChangeArrowheads="1"/>
              </p:cNvSpPr>
              <p:nvPr/>
            </p:nvSpPr>
            <p:spPr bwMode="auto">
              <a:xfrm>
                <a:off x="4138" y="2423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sp>
            <p:nvSpPr>
              <p:cNvPr id="17430" name="Text Box 21"/>
              <p:cNvSpPr txBox="1">
                <a:spLocks noChangeArrowheads="1"/>
              </p:cNvSpPr>
              <p:nvPr/>
            </p:nvSpPr>
            <p:spPr bwMode="auto">
              <a:xfrm>
                <a:off x="3959" y="2311"/>
                <a:ext cx="197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TW"/>
                  <a:t>a</a:t>
                </a:r>
              </a:p>
            </p:txBody>
          </p:sp>
          <p:sp>
            <p:nvSpPr>
              <p:cNvPr id="17431" name="Text Box 22"/>
              <p:cNvSpPr txBox="1">
                <a:spLocks noChangeArrowheads="1"/>
              </p:cNvSpPr>
              <p:nvPr/>
            </p:nvSpPr>
            <p:spPr bwMode="auto">
              <a:xfrm>
                <a:off x="3983" y="2550"/>
                <a:ext cx="197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TW"/>
                  <a:t>b</a:t>
                </a:r>
              </a:p>
            </p:txBody>
          </p:sp>
          <p:sp>
            <p:nvSpPr>
              <p:cNvPr id="17432" name="Text Box 23"/>
              <p:cNvSpPr txBox="1">
                <a:spLocks noChangeArrowheads="1"/>
              </p:cNvSpPr>
              <p:nvPr/>
            </p:nvSpPr>
            <p:spPr bwMode="auto">
              <a:xfrm>
                <a:off x="3992" y="2798"/>
                <a:ext cx="197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TW"/>
                  <a:t>c</a:t>
                </a:r>
              </a:p>
            </p:txBody>
          </p:sp>
          <p:sp>
            <p:nvSpPr>
              <p:cNvPr id="17433" name="Text Box 24"/>
              <p:cNvSpPr txBox="1">
                <a:spLocks noChangeArrowheads="1"/>
              </p:cNvSpPr>
              <p:nvPr/>
            </p:nvSpPr>
            <p:spPr bwMode="auto">
              <a:xfrm>
                <a:off x="5127" y="2312"/>
                <a:ext cx="197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TW"/>
                  <a:t>d</a:t>
                </a:r>
              </a:p>
            </p:txBody>
          </p:sp>
          <p:sp>
            <p:nvSpPr>
              <p:cNvPr id="17434" name="Text Box 25"/>
              <p:cNvSpPr txBox="1">
                <a:spLocks noChangeArrowheads="1"/>
              </p:cNvSpPr>
              <p:nvPr/>
            </p:nvSpPr>
            <p:spPr bwMode="auto">
              <a:xfrm>
                <a:off x="5127" y="2550"/>
                <a:ext cx="197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TW"/>
                  <a:t>e</a:t>
                </a:r>
              </a:p>
            </p:txBody>
          </p:sp>
          <p:sp>
            <p:nvSpPr>
              <p:cNvPr id="17435" name="Text Box 26"/>
              <p:cNvSpPr txBox="1">
                <a:spLocks noChangeArrowheads="1"/>
              </p:cNvSpPr>
              <p:nvPr/>
            </p:nvSpPr>
            <p:spPr bwMode="auto">
              <a:xfrm>
                <a:off x="5168" y="2804"/>
                <a:ext cx="197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TW"/>
                  <a:t>f</a:t>
                </a:r>
              </a:p>
            </p:txBody>
          </p:sp>
        </p:grpSp>
        <p:sp>
          <p:nvSpPr>
            <p:cNvPr id="17414" name="Text Box 27"/>
            <p:cNvSpPr txBox="1">
              <a:spLocks noChangeArrowheads="1"/>
            </p:cNvSpPr>
            <p:nvPr/>
          </p:nvSpPr>
          <p:spPr bwMode="auto">
            <a:xfrm>
              <a:off x="4769" y="3697"/>
              <a:ext cx="365" cy="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 altLang="zh-TW" sz="2400" i="1"/>
                <a:t>K</a:t>
              </a:r>
              <a:r>
                <a:rPr lang="en-US" altLang="zh-TW" sz="2400" i="1" baseline="-25000"/>
                <a:t>3,3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46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46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46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46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467" grpId="0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663" y="461963"/>
            <a:ext cx="8923337" cy="876300"/>
          </a:xfrm>
        </p:spPr>
        <p:txBody>
          <a:bodyPr/>
          <a:lstStyle/>
          <a:p>
            <a:pPr>
              <a:defRPr/>
            </a:pPr>
            <a:r>
              <a:rPr lang="en-US" sz="3200" u="sng" dirty="0"/>
              <a:t>Summary</a:t>
            </a:r>
            <a:r>
              <a:rPr lang="en-US" sz="3200" dirty="0"/>
              <a:t>: Euler’s Formula for Planar Graphs</a:t>
            </a:r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31913"/>
            <a:ext cx="8229600" cy="5395912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dirty="0"/>
              <a:t>Euler’s Formula for </a:t>
            </a:r>
            <a:r>
              <a:rPr lang="en-US" dirty="0">
                <a:solidFill>
                  <a:srgbClr val="0000FF"/>
                </a:solidFill>
              </a:rPr>
              <a:t>connected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planar</a:t>
            </a:r>
            <a:r>
              <a:rPr lang="en-US" dirty="0"/>
              <a:t> graph with </a:t>
            </a:r>
            <a:r>
              <a:rPr lang="en-US" i="1" dirty="0"/>
              <a:t>v</a:t>
            </a:r>
            <a:r>
              <a:rPr lang="en-US" dirty="0"/>
              <a:t> vertices, </a:t>
            </a:r>
            <a:r>
              <a:rPr lang="en-US" i="1" dirty="0"/>
              <a:t>e</a:t>
            </a:r>
            <a:r>
              <a:rPr lang="en-US" dirty="0"/>
              <a:t> edges and </a:t>
            </a:r>
            <a:r>
              <a:rPr lang="en-US" i="1" dirty="0"/>
              <a:t>r</a:t>
            </a:r>
            <a:r>
              <a:rPr lang="en-US" dirty="0"/>
              <a:t> regions </a:t>
            </a:r>
            <a:br>
              <a:rPr lang="en-US" dirty="0"/>
            </a:br>
            <a:r>
              <a:rPr lang="en-US" dirty="0"/>
              <a:t>	</a:t>
            </a:r>
            <a:r>
              <a:rPr lang="en-US" sz="2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= </a:t>
            </a:r>
            <a:r>
              <a:rPr lang="en-US" sz="2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– </a:t>
            </a:r>
            <a:r>
              <a:rPr lang="en-US" sz="2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+ 2</a:t>
            </a:r>
            <a:endParaRPr lang="en-US" b="1" dirty="0"/>
          </a:p>
          <a:p>
            <a:pPr>
              <a:lnSpc>
                <a:spcPct val="90000"/>
              </a:lnSpc>
              <a:buSzPct val="80000"/>
              <a:buFont typeface="Wingdings" pitchFamily="2" charset="2"/>
              <a:buNone/>
              <a:defRPr/>
            </a:pPr>
            <a:r>
              <a:rPr lang="en-US" dirty="0"/>
              <a:t>Any </a:t>
            </a:r>
            <a:r>
              <a:rPr lang="en-US" dirty="0">
                <a:solidFill>
                  <a:srgbClr val="0000FF"/>
                </a:solidFill>
              </a:rPr>
              <a:t>simple connected planar</a:t>
            </a:r>
            <a:r>
              <a:rPr lang="en-US" dirty="0"/>
              <a:t> graphs (without multiple edges nor self-loops) of </a:t>
            </a:r>
            <a:r>
              <a:rPr lang="en-US" i="1" dirty="0"/>
              <a:t>v</a:t>
            </a:r>
            <a:r>
              <a:rPr lang="en-US" dirty="0"/>
              <a:t> vertices have</a:t>
            </a:r>
          </a:p>
          <a:p>
            <a:pPr>
              <a:lnSpc>
                <a:spcPct val="90000"/>
              </a:lnSpc>
              <a:buSzPct val="80000"/>
              <a:buFont typeface="Wingdings" pitchFamily="2" charset="2"/>
              <a:buNone/>
              <a:defRPr/>
            </a:pPr>
            <a:r>
              <a:rPr lang="en-US" dirty="0"/>
              <a:t>	 at most </a:t>
            </a:r>
            <a:r>
              <a:rPr lang="en-US" i="1" dirty="0">
                <a:solidFill>
                  <a:srgbClr val="0033CC"/>
                </a:solidFill>
              </a:rPr>
              <a:t>e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>
                <a:solidFill>
                  <a:srgbClr val="0033CC"/>
                </a:solidFill>
                <a:sym typeface="Symbol" pitchFamily="18" charset="2"/>
              </a:rPr>
              <a:t></a:t>
            </a:r>
            <a:r>
              <a:rPr lang="en-US" dirty="0">
                <a:solidFill>
                  <a:srgbClr val="0033CC"/>
                </a:solidFill>
              </a:rPr>
              <a:t> 3</a:t>
            </a:r>
            <a:r>
              <a:rPr lang="en-US" i="1" dirty="0">
                <a:solidFill>
                  <a:srgbClr val="0033CC"/>
                </a:solidFill>
              </a:rPr>
              <a:t>v</a:t>
            </a:r>
            <a:r>
              <a:rPr lang="en-US" dirty="0">
                <a:solidFill>
                  <a:srgbClr val="0033CC"/>
                </a:solidFill>
              </a:rPr>
              <a:t> – 6 </a:t>
            </a:r>
            <a:r>
              <a:rPr lang="en-US" dirty="0"/>
              <a:t>edges</a:t>
            </a:r>
          </a:p>
          <a:p>
            <a:pPr>
              <a:lnSpc>
                <a:spcPct val="90000"/>
              </a:lnSpc>
              <a:buSzPct val="80000"/>
              <a:buFont typeface="Wingdings" pitchFamily="2" charset="2"/>
              <a:buNone/>
              <a:defRPr/>
            </a:pPr>
            <a:r>
              <a:rPr lang="en-US" dirty="0"/>
              <a:t>	(</a:t>
            </a:r>
            <a:r>
              <a:rPr lang="en-US" i="1" dirty="0">
                <a:solidFill>
                  <a:srgbClr val="0033CC"/>
                </a:solidFill>
              </a:rPr>
              <a:t>e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>
                <a:solidFill>
                  <a:srgbClr val="0033CC"/>
                </a:solidFill>
                <a:sym typeface="Symbol" pitchFamily="18" charset="2"/>
              </a:rPr>
              <a:t></a:t>
            </a:r>
            <a:r>
              <a:rPr lang="en-US" dirty="0">
                <a:solidFill>
                  <a:srgbClr val="0033CC"/>
                </a:solidFill>
              </a:rPr>
              <a:t> 2</a:t>
            </a:r>
            <a:r>
              <a:rPr lang="en-US" i="1" dirty="0">
                <a:solidFill>
                  <a:srgbClr val="0033CC"/>
                </a:solidFill>
              </a:rPr>
              <a:t>v</a:t>
            </a:r>
            <a:r>
              <a:rPr lang="en-US" dirty="0">
                <a:solidFill>
                  <a:srgbClr val="0033CC"/>
                </a:solidFill>
              </a:rPr>
              <a:t> – 4 </a:t>
            </a:r>
            <a:r>
              <a:rPr lang="en-US" dirty="0"/>
              <a:t>edges if the graph is triangle-free). </a:t>
            </a:r>
          </a:p>
          <a:p>
            <a:pPr>
              <a:lnSpc>
                <a:spcPct val="90000"/>
              </a:lnSpc>
              <a:buSzPct val="80000"/>
              <a:buFont typeface="Wingdings" pitchFamily="2" charset="2"/>
              <a:buNone/>
              <a:defRPr/>
            </a:pPr>
            <a:endParaRPr lang="en-US" dirty="0"/>
          </a:p>
          <a:p>
            <a:pPr>
              <a:lnSpc>
                <a:spcPct val="90000"/>
              </a:lnSpc>
              <a:buSzPct val="80000"/>
              <a:buFont typeface="Wingdings" pitchFamily="2" charset="2"/>
              <a:buNone/>
              <a:defRPr/>
            </a:pPr>
            <a:r>
              <a:rPr lang="en-US" dirty="0"/>
              <a:t>A simple connected planar graph must </a:t>
            </a:r>
            <a:r>
              <a:rPr lang="en-US" u="sng" dirty="0"/>
              <a:t>have (exists)</a:t>
            </a:r>
          </a:p>
          <a:p>
            <a:pPr>
              <a:lnSpc>
                <a:spcPct val="90000"/>
              </a:lnSpc>
              <a:buSzPct val="80000"/>
              <a:buFont typeface="Wingdings" pitchFamily="2" charset="2"/>
              <a:buNone/>
              <a:defRPr/>
            </a:pPr>
            <a:r>
              <a:rPr lang="en-US" dirty="0"/>
              <a:t>	a vertex of degree </a:t>
            </a:r>
            <a:r>
              <a:rPr lang="en-US" dirty="0">
                <a:sym typeface="Symbol" pitchFamily="18" charset="2"/>
              </a:rPr>
              <a:t></a:t>
            </a:r>
            <a:r>
              <a:rPr lang="en-US" dirty="0"/>
              <a:t> 5.</a:t>
            </a:r>
          </a:p>
          <a:p>
            <a:pPr>
              <a:lnSpc>
                <a:spcPct val="90000"/>
              </a:lnSpc>
              <a:buSzPct val="80000"/>
              <a:buFont typeface="Wingdings" pitchFamily="2" charset="2"/>
              <a:buNone/>
              <a:defRPr/>
            </a:pPr>
            <a:endParaRPr lang="en-US" dirty="0"/>
          </a:p>
          <a:p>
            <a:pPr>
              <a:lnSpc>
                <a:spcPct val="90000"/>
              </a:lnSpc>
              <a:buSzPct val="80000"/>
              <a:buFont typeface="Wingdings" pitchFamily="2" charset="2"/>
              <a:buNone/>
              <a:defRPr/>
            </a:pPr>
            <a:r>
              <a:rPr lang="en-US" dirty="0"/>
              <a:t>The complete graph </a:t>
            </a:r>
            <a:r>
              <a:rPr lang="en-US" i="1" dirty="0"/>
              <a:t>K</a:t>
            </a:r>
            <a:r>
              <a:rPr lang="en-US" i="1" baseline="-25000" dirty="0"/>
              <a:t>5</a:t>
            </a:r>
            <a:r>
              <a:rPr lang="en-US" i="1" dirty="0"/>
              <a:t> </a:t>
            </a:r>
            <a:r>
              <a:rPr lang="en-US" dirty="0"/>
              <a:t>is not planar.</a:t>
            </a:r>
          </a:p>
          <a:p>
            <a:pPr>
              <a:lnSpc>
                <a:spcPct val="90000"/>
              </a:lnSpc>
              <a:buSzPct val="80000"/>
              <a:buFont typeface="Wingdings" pitchFamily="2" charset="2"/>
              <a:buNone/>
              <a:defRPr/>
            </a:pPr>
            <a:r>
              <a:rPr lang="en-US" dirty="0"/>
              <a:t>The complete bipartite graph </a:t>
            </a:r>
            <a:r>
              <a:rPr lang="en-US" i="1"/>
              <a:t>K</a:t>
            </a:r>
            <a:r>
              <a:rPr lang="en-US" i="1" baseline="-25000"/>
              <a:t>3,3</a:t>
            </a:r>
            <a:r>
              <a:rPr lang="en-US"/>
              <a:t> is not </a:t>
            </a:r>
            <a:r>
              <a:rPr lang="en-US" dirty="0"/>
              <a:t>planar.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8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8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38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38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38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38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38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38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275" grpId="0" build="p" bldLvl="2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819650" y="2282825"/>
            <a:ext cx="3563938" cy="3538538"/>
            <a:chOff x="3025" y="1868"/>
            <a:chExt cx="2245" cy="2229"/>
          </a:xfrm>
        </p:grpSpPr>
        <p:sp>
          <p:nvSpPr>
            <p:cNvPr id="19471" name="AutoShape 3"/>
            <p:cNvSpPr>
              <a:spLocks noChangeArrowheads="1"/>
            </p:cNvSpPr>
            <p:nvPr/>
          </p:nvSpPr>
          <p:spPr bwMode="auto">
            <a:xfrm rot="5400000">
              <a:off x="3318" y="2156"/>
              <a:ext cx="2201" cy="168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4 w 21600"/>
                <a:gd name="T13" fmla="*/ 4495 h 21600"/>
                <a:gd name="T14" fmla="*/ 17096 w 21600"/>
                <a:gd name="T15" fmla="*/ 1710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2" name="AutoShape 4"/>
            <p:cNvSpPr>
              <a:spLocks noChangeArrowheads="1"/>
            </p:cNvSpPr>
            <p:nvPr/>
          </p:nvSpPr>
          <p:spPr bwMode="auto">
            <a:xfrm>
              <a:off x="3025" y="1904"/>
              <a:ext cx="2245" cy="2186"/>
            </a:xfrm>
            <a:prstGeom prst="moon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9473" name="Oval 5"/>
            <p:cNvSpPr>
              <a:spLocks noChangeArrowheads="1"/>
            </p:cNvSpPr>
            <p:nvPr/>
          </p:nvSpPr>
          <p:spPr bwMode="auto">
            <a:xfrm>
              <a:off x="3592" y="3029"/>
              <a:ext cx="796" cy="65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9474" name="Rectangle 6"/>
            <p:cNvSpPr>
              <a:spLocks noChangeArrowheads="1"/>
            </p:cNvSpPr>
            <p:nvPr/>
          </p:nvSpPr>
          <p:spPr bwMode="auto">
            <a:xfrm>
              <a:off x="3528" y="2362"/>
              <a:ext cx="1035" cy="7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9475" name="AutoShape 7"/>
            <p:cNvSpPr>
              <a:spLocks noChangeArrowheads="1"/>
            </p:cNvSpPr>
            <p:nvPr/>
          </p:nvSpPr>
          <p:spPr bwMode="auto">
            <a:xfrm>
              <a:off x="3976" y="2629"/>
              <a:ext cx="961" cy="123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5 w 21600"/>
                <a:gd name="T13" fmla="*/ 2277 h 21600"/>
                <a:gd name="T14" fmla="*/ 16565 w 21600"/>
                <a:gd name="T15" fmla="*/ 1368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6" name="Line 8"/>
            <p:cNvSpPr>
              <a:spLocks noChangeShapeType="1"/>
            </p:cNvSpPr>
            <p:nvPr/>
          </p:nvSpPr>
          <p:spPr bwMode="auto">
            <a:xfrm>
              <a:off x="5256" y="1868"/>
              <a:ext cx="9" cy="21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7" name="AutoShape 9"/>
            <p:cNvSpPr>
              <a:spLocks noChangeArrowheads="1"/>
            </p:cNvSpPr>
            <p:nvPr/>
          </p:nvSpPr>
          <p:spPr bwMode="auto">
            <a:xfrm>
              <a:off x="3629" y="2444"/>
              <a:ext cx="1051" cy="1015"/>
            </a:xfrm>
            <a:prstGeom prst="flowChartDecision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</p:grpSp>
      <p:sp>
        <p:nvSpPr>
          <p:cNvPr id="465930" name="AutoShape 10"/>
          <p:cNvSpPr>
            <a:spLocks noChangeArrowheads="1"/>
          </p:cNvSpPr>
          <p:nvPr/>
        </p:nvSpPr>
        <p:spPr bwMode="auto">
          <a:xfrm rot="5400000">
            <a:off x="5269707" y="2737644"/>
            <a:ext cx="3494087" cy="26701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5931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Coloring</a:t>
            </a:r>
            <a:r>
              <a:rPr lang="en-US" sz="2400" dirty="0"/>
              <a:t>(</a:t>
            </a:r>
            <a:r>
              <a:rPr lang="en-US" altLang="zh-TW" sz="2400" dirty="0"/>
              <a:t>Chapter 9.8</a:t>
            </a:r>
            <a:r>
              <a:rPr lang="en-US" sz="2400" dirty="0"/>
              <a:t>) </a:t>
            </a:r>
            <a:r>
              <a:rPr lang="en-US" dirty="0"/>
              <a:t>: Map Coloring</a:t>
            </a:r>
          </a:p>
        </p:txBody>
      </p:sp>
      <p:sp>
        <p:nvSpPr>
          <p:cNvPr id="465932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22275" y="1439863"/>
            <a:ext cx="8229600" cy="4845050"/>
          </a:xfrm>
        </p:spPr>
        <p:txBody>
          <a:bodyPr/>
          <a:lstStyle/>
          <a:p>
            <a:pPr eaLnBrk="1" hangingPunct="1"/>
            <a:r>
              <a:rPr lang="en-US" altLang="zh-TW"/>
              <a:t>Given a map, try to color every region of the map such that adjacent regions have different colors.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Can we color the map with</a:t>
            </a:r>
            <a:br>
              <a:rPr lang="en-US" altLang="zh-TW"/>
            </a:br>
            <a:r>
              <a:rPr lang="en-US" altLang="zh-TW"/>
              <a:t>the least number of </a:t>
            </a:r>
            <a:br>
              <a:rPr lang="en-US" altLang="zh-TW"/>
            </a:br>
            <a:r>
              <a:rPr lang="en-US" altLang="zh-TW"/>
              <a:t>colors?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>
                <a:solidFill>
                  <a:srgbClr val="0033CC"/>
                </a:solidFill>
              </a:rPr>
              <a:t>Four Color Problem</a:t>
            </a:r>
          </a:p>
          <a:p>
            <a:pPr eaLnBrk="1" hangingPunct="1"/>
            <a:r>
              <a:rPr lang="en-US" altLang="zh-TW"/>
              <a:t>All maps can be colored with</a:t>
            </a:r>
            <a:br>
              <a:rPr lang="en-US" altLang="zh-TW"/>
            </a:br>
            <a:r>
              <a:rPr lang="en-US" altLang="zh-TW"/>
              <a:t>no more than four colors</a:t>
            </a:r>
            <a:r>
              <a:rPr lang="en-US" altLang="zh-TW">
                <a:solidFill>
                  <a:srgbClr val="0033CC"/>
                </a:solidFill>
              </a:rPr>
              <a:t>.</a:t>
            </a:r>
          </a:p>
        </p:txBody>
      </p:sp>
      <p:sp>
        <p:nvSpPr>
          <p:cNvPr id="465933" name="AutoShape 13"/>
          <p:cNvSpPr>
            <a:spLocks noChangeArrowheads="1"/>
          </p:cNvSpPr>
          <p:nvPr/>
        </p:nvSpPr>
        <p:spPr bwMode="auto">
          <a:xfrm>
            <a:off x="4805363" y="2339975"/>
            <a:ext cx="3563937" cy="3470275"/>
          </a:xfrm>
          <a:prstGeom prst="moon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zh-TW"/>
          </a:p>
        </p:txBody>
      </p:sp>
      <p:sp>
        <p:nvSpPr>
          <p:cNvPr id="465934" name="AutoShape 14"/>
          <p:cNvSpPr>
            <a:spLocks noChangeArrowheads="1"/>
          </p:cNvSpPr>
          <p:nvPr/>
        </p:nvSpPr>
        <p:spPr bwMode="auto">
          <a:xfrm>
            <a:off x="4803775" y="2338388"/>
            <a:ext cx="3563938" cy="3470275"/>
          </a:xfrm>
          <a:prstGeom prst="moon">
            <a:avLst>
              <a:gd name="adj" fmla="val 50000"/>
            </a:avLst>
          </a:prstGeom>
          <a:solidFill>
            <a:srgbClr val="86E88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zh-TW"/>
          </a:p>
        </p:txBody>
      </p:sp>
      <p:sp>
        <p:nvSpPr>
          <p:cNvPr id="21" name="Oval 16"/>
          <p:cNvSpPr>
            <a:spLocks noChangeArrowheads="1"/>
          </p:cNvSpPr>
          <p:nvPr/>
        </p:nvSpPr>
        <p:spPr bwMode="auto">
          <a:xfrm>
            <a:off x="5705475" y="4125913"/>
            <a:ext cx="1263650" cy="1031875"/>
          </a:xfrm>
          <a:prstGeom prst="ellipse">
            <a:avLst/>
          </a:prstGeom>
          <a:solidFill>
            <a:schemeClr val="accent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5935" name="Oval 15"/>
          <p:cNvSpPr>
            <a:spLocks noChangeArrowheads="1"/>
          </p:cNvSpPr>
          <p:nvPr/>
        </p:nvSpPr>
        <p:spPr bwMode="auto">
          <a:xfrm>
            <a:off x="5703888" y="4124325"/>
            <a:ext cx="1263650" cy="103187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TW"/>
          </a:p>
        </p:txBody>
      </p:sp>
      <p:sp>
        <p:nvSpPr>
          <p:cNvPr id="465936" name="Oval 16"/>
          <p:cNvSpPr>
            <a:spLocks noChangeArrowheads="1"/>
          </p:cNvSpPr>
          <p:nvPr/>
        </p:nvSpPr>
        <p:spPr bwMode="auto">
          <a:xfrm>
            <a:off x="5705475" y="4125913"/>
            <a:ext cx="1263650" cy="1031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TW"/>
          </a:p>
        </p:txBody>
      </p:sp>
      <p:sp>
        <p:nvSpPr>
          <p:cNvPr id="465937" name="Rectangle 17"/>
          <p:cNvSpPr>
            <a:spLocks noChangeArrowheads="1"/>
          </p:cNvSpPr>
          <p:nvPr/>
        </p:nvSpPr>
        <p:spPr bwMode="auto">
          <a:xfrm>
            <a:off x="5618163" y="3065463"/>
            <a:ext cx="1643062" cy="1250950"/>
          </a:xfrm>
          <a:prstGeom prst="rect">
            <a:avLst/>
          </a:prstGeom>
          <a:solidFill>
            <a:srgbClr val="EBA39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zh-TW"/>
          </a:p>
        </p:txBody>
      </p:sp>
      <p:sp>
        <p:nvSpPr>
          <p:cNvPr id="465938" name="AutoShape 18"/>
          <p:cNvSpPr>
            <a:spLocks noChangeArrowheads="1"/>
          </p:cNvSpPr>
          <p:nvPr/>
        </p:nvSpPr>
        <p:spPr bwMode="auto">
          <a:xfrm>
            <a:off x="6313488" y="3489325"/>
            <a:ext cx="1525587" cy="195738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5939" name="AutoShape 19"/>
          <p:cNvSpPr>
            <a:spLocks noChangeArrowheads="1"/>
          </p:cNvSpPr>
          <p:nvPr/>
        </p:nvSpPr>
        <p:spPr bwMode="auto">
          <a:xfrm>
            <a:off x="5762625" y="3195638"/>
            <a:ext cx="1668463" cy="1611312"/>
          </a:xfrm>
          <a:prstGeom prst="flowChartDecision">
            <a:avLst/>
          </a:prstGeom>
          <a:solidFill>
            <a:schemeClr val="accent1"/>
          </a:soli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zh-TW"/>
          </a:p>
        </p:txBody>
      </p:sp>
      <p:sp>
        <p:nvSpPr>
          <p:cNvPr id="465940" name="AutoShape 20"/>
          <p:cNvSpPr>
            <a:spLocks noChangeArrowheads="1"/>
          </p:cNvSpPr>
          <p:nvPr/>
        </p:nvSpPr>
        <p:spPr bwMode="auto">
          <a:xfrm>
            <a:off x="5764213" y="3197225"/>
            <a:ext cx="1668462" cy="1611313"/>
          </a:xfrm>
          <a:prstGeom prst="flowChartDecision">
            <a:avLst/>
          </a:prstGeom>
          <a:solidFill>
            <a:srgbClr val="86E884"/>
          </a:soli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5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65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65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65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65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65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65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65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65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4659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465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465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4659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659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30" grpId="0" animBg="1"/>
      <p:bldP spid="465931" grpId="0"/>
      <p:bldP spid="465932" grpId="0" build="p"/>
      <p:bldP spid="465933" grpId="0" animBg="1"/>
      <p:bldP spid="465934" grpId="0" animBg="1"/>
      <p:bldP spid="21" grpId="0" animBg="1"/>
      <p:bldP spid="465935" grpId="0" animBg="1"/>
      <p:bldP spid="465936" grpId="0" animBg="1"/>
      <p:bldP spid="465937" grpId="0" animBg="1"/>
      <p:bldP spid="465938" grpId="0" animBg="1"/>
      <p:bldP spid="465939" grpId="0" animBg="1"/>
      <p:bldP spid="46594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Proper Coloring</a:t>
            </a:r>
          </a:p>
        </p:txBody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333500"/>
            <a:ext cx="8331200" cy="2532063"/>
          </a:xfrm>
        </p:spPr>
        <p:txBody>
          <a:bodyPr/>
          <a:lstStyle/>
          <a:p>
            <a:pPr eaLnBrk="1" hangingPunct="1"/>
            <a:r>
              <a:rPr lang="en-US" altLang="zh-TW">
                <a:solidFill>
                  <a:schemeClr val="hlink"/>
                </a:solidFill>
              </a:rPr>
              <a:t>Map coloring</a:t>
            </a:r>
            <a:r>
              <a:rPr lang="en-US" altLang="zh-TW"/>
              <a:t> – color the regions of a map such that no two adjacent regions are of the same color</a:t>
            </a:r>
          </a:p>
          <a:p>
            <a:pPr eaLnBrk="1" hangingPunct="1"/>
            <a:r>
              <a:rPr lang="en-US" altLang="zh-TW">
                <a:solidFill>
                  <a:schemeClr val="hlink"/>
                </a:solidFill>
              </a:rPr>
              <a:t>Graph coloring</a:t>
            </a:r>
            <a:r>
              <a:rPr lang="en-US" altLang="zh-TW"/>
              <a:t> (vertex)– color the vertices of the graph such that no two adjacent vertices are with the same color</a:t>
            </a:r>
          </a:p>
          <a:p>
            <a:pPr eaLnBrk="1" hangingPunct="1"/>
            <a:r>
              <a:rPr lang="en-US" altLang="zh-TW">
                <a:solidFill>
                  <a:schemeClr val="hlink"/>
                </a:solidFill>
              </a:rPr>
              <a:t>Edge coloring</a:t>
            </a:r>
            <a:r>
              <a:rPr lang="en-US" altLang="zh-TW"/>
              <a:t> – color the edge of a graph such that no two adjacent edges are of the same color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84250" y="4533900"/>
            <a:ext cx="2592388" cy="1430338"/>
            <a:chOff x="1152" y="3216"/>
            <a:chExt cx="1344" cy="581"/>
          </a:xfrm>
        </p:grpSpPr>
        <p:sp>
          <p:nvSpPr>
            <p:cNvPr id="20512" name="AutoShape 5"/>
            <p:cNvSpPr>
              <a:spLocks noChangeArrowheads="1"/>
            </p:cNvSpPr>
            <p:nvPr/>
          </p:nvSpPr>
          <p:spPr bwMode="auto">
            <a:xfrm>
              <a:off x="1152" y="3216"/>
              <a:ext cx="45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0513" name="AutoShape 6"/>
            <p:cNvSpPr>
              <a:spLocks noChangeArrowheads="1"/>
            </p:cNvSpPr>
            <p:nvPr/>
          </p:nvSpPr>
          <p:spPr bwMode="auto">
            <a:xfrm>
              <a:off x="1152" y="3741"/>
              <a:ext cx="45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0514" name="AutoShape 7"/>
            <p:cNvSpPr>
              <a:spLocks noChangeArrowheads="1"/>
            </p:cNvSpPr>
            <p:nvPr/>
          </p:nvSpPr>
          <p:spPr bwMode="auto">
            <a:xfrm>
              <a:off x="1491" y="3483"/>
              <a:ext cx="45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20515" name="AutoShape 8"/>
            <p:cNvCxnSpPr>
              <a:cxnSpLocks noChangeShapeType="1"/>
              <a:stCxn id="20512" idx="5"/>
              <a:endCxn id="20514" idx="1"/>
            </p:cNvCxnSpPr>
            <p:nvPr/>
          </p:nvCxnSpPr>
          <p:spPr bwMode="auto">
            <a:xfrm>
              <a:off x="1190" y="3254"/>
              <a:ext cx="308" cy="2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16" name="AutoShape 9"/>
            <p:cNvCxnSpPr>
              <a:cxnSpLocks noChangeShapeType="1"/>
              <a:stCxn id="20514" idx="3"/>
              <a:endCxn id="20513" idx="7"/>
            </p:cNvCxnSpPr>
            <p:nvPr/>
          </p:nvCxnSpPr>
          <p:spPr bwMode="auto">
            <a:xfrm flipH="1">
              <a:off x="1190" y="3521"/>
              <a:ext cx="308" cy="22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17" name="AutoShape 10"/>
            <p:cNvSpPr>
              <a:spLocks noChangeArrowheads="1"/>
            </p:cNvSpPr>
            <p:nvPr/>
          </p:nvSpPr>
          <p:spPr bwMode="auto">
            <a:xfrm rot="-10672672">
              <a:off x="2450" y="3752"/>
              <a:ext cx="45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0518" name="AutoShape 11"/>
            <p:cNvSpPr>
              <a:spLocks noChangeArrowheads="1"/>
            </p:cNvSpPr>
            <p:nvPr/>
          </p:nvSpPr>
          <p:spPr bwMode="auto">
            <a:xfrm rot="-10672672">
              <a:off x="2451" y="3224"/>
              <a:ext cx="45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0519" name="AutoShape 12"/>
            <p:cNvSpPr>
              <a:spLocks noChangeArrowheads="1"/>
            </p:cNvSpPr>
            <p:nvPr/>
          </p:nvSpPr>
          <p:spPr bwMode="auto">
            <a:xfrm rot="-10672672">
              <a:off x="2102" y="3484"/>
              <a:ext cx="45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20520" name="AutoShape 13"/>
            <p:cNvCxnSpPr>
              <a:cxnSpLocks noChangeShapeType="1"/>
              <a:stCxn id="20517" idx="5"/>
              <a:endCxn id="20519" idx="1"/>
            </p:cNvCxnSpPr>
            <p:nvPr/>
          </p:nvCxnSpPr>
          <p:spPr bwMode="auto">
            <a:xfrm flipH="1" flipV="1">
              <a:off x="2140" y="3524"/>
              <a:ext cx="318" cy="2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21" name="AutoShape 14"/>
            <p:cNvCxnSpPr>
              <a:cxnSpLocks noChangeShapeType="1"/>
              <a:stCxn id="20519" idx="3"/>
              <a:endCxn id="20518" idx="7"/>
            </p:cNvCxnSpPr>
            <p:nvPr/>
          </p:nvCxnSpPr>
          <p:spPr bwMode="auto">
            <a:xfrm flipV="1">
              <a:off x="2141" y="3262"/>
              <a:ext cx="316" cy="23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22" name="AutoShape 15"/>
            <p:cNvCxnSpPr>
              <a:cxnSpLocks noChangeShapeType="1"/>
              <a:stCxn id="20518" idx="0"/>
              <a:endCxn id="20517" idx="4"/>
            </p:cNvCxnSpPr>
            <p:nvPr/>
          </p:nvCxnSpPr>
          <p:spPr bwMode="auto">
            <a:xfrm>
              <a:off x="2473" y="3270"/>
              <a:ext cx="1" cy="48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23" name="AutoShape 16"/>
            <p:cNvCxnSpPr>
              <a:cxnSpLocks noChangeShapeType="1"/>
              <a:stCxn id="20514" idx="6"/>
              <a:endCxn id="20519" idx="6"/>
            </p:cNvCxnSpPr>
            <p:nvPr/>
          </p:nvCxnSpPr>
          <p:spPr bwMode="auto">
            <a:xfrm>
              <a:off x="1536" y="3506"/>
              <a:ext cx="56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68"/>
          <p:cNvGrpSpPr>
            <a:grpSpLocks/>
          </p:cNvGrpSpPr>
          <p:nvPr/>
        </p:nvGrpSpPr>
        <p:grpSpPr bwMode="auto">
          <a:xfrm>
            <a:off x="928688" y="4516438"/>
            <a:ext cx="2714625" cy="1482725"/>
            <a:chOff x="928254" y="4516582"/>
            <a:chExt cx="2715491" cy="1482436"/>
          </a:xfrm>
        </p:grpSpPr>
        <p:sp>
          <p:nvSpPr>
            <p:cNvPr id="20506" name="Oval 43"/>
            <p:cNvSpPr>
              <a:spLocks noChangeArrowheads="1"/>
            </p:cNvSpPr>
            <p:nvPr/>
          </p:nvSpPr>
          <p:spPr bwMode="auto">
            <a:xfrm>
              <a:off x="928254" y="4530436"/>
              <a:ext cx="180109" cy="180109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20507" name="Oval 44"/>
            <p:cNvSpPr>
              <a:spLocks noChangeArrowheads="1"/>
            </p:cNvSpPr>
            <p:nvPr/>
          </p:nvSpPr>
          <p:spPr bwMode="auto">
            <a:xfrm>
              <a:off x="942108" y="5818909"/>
              <a:ext cx="180109" cy="180109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20508" name="Oval 45"/>
            <p:cNvSpPr>
              <a:spLocks noChangeArrowheads="1"/>
            </p:cNvSpPr>
            <p:nvPr/>
          </p:nvSpPr>
          <p:spPr bwMode="auto">
            <a:xfrm>
              <a:off x="2770909" y="5153891"/>
              <a:ext cx="180109" cy="180109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20509" name="Oval 46"/>
            <p:cNvSpPr>
              <a:spLocks noChangeArrowheads="1"/>
            </p:cNvSpPr>
            <p:nvPr/>
          </p:nvSpPr>
          <p:spPr bwMode="auto">
            <a:xfrm>
              <a:off x="1607127" y="5153891"/>
              <a:ext cx="180109" cy="180109"/>
            </a:xfrm>
            <a:prstGeom prst="ellipse">
              <a:avLst/>
            </a:prstGeom>
            <a:solidFill>
              <a:srgbClr val="00B0F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20510" name="Oval 47"/>
            <p:cNvSpPr>
              <a:spLocks noChangeArrowheads="1"/>
            </p:cNvSpPr>
            <p:nvPr/>
          </p:nvSpPr>
          <p:spPr bwMode="auto">
            <a:xfrm>
              <a:off x="3463636" y="4516582"/>
              <a:ext cx="180109" cy="180109"/>
            </a:xfrm>
            <a:prstGeom prst="ellipse">
              <a:avLst/>
            </a:prstGeom>
            <a:solidFill>
              <a:srgbClr val="00B0F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20511" name="Oval 48"/>
            <p:cNvSpPr>
              <a:spLocks noChangeArrowheads="1"/>
            </p:cNvSpPr>
            <p:nvPr/>
          </p:nvSpPr>
          <p:spPr bwMode="auto">
            <a:xfrm>
              <a:off x="3435928" y="5805054"/>
              <a:ext cx="180109" cy="180109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</p:grp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5057775" y="4506913"/>
            <a:ext cx="2592388" cy="1430337"/>
            <a:chOff x="1152" y="3216"/>
            <a:chExt cx="1344" cy="581"/>
          </a:xfrm>
        </p:grpSpPr>
        <p:sp>
          <p:nvSpPr>
            <p:cNvPr id="20494" name="AutoShape 5"/>
            <p:cNvSpPr>
              <a:spLocks noChangeArrowheads="1"/>
            </p:cNvSpPr>
            <p:nvPr/>
          </p:nvSpPr>
          <p:spPr bwMode="auto">
            <a:xfrm>
              <a:off x="1152" y="3216"/>
              <a:ext cx="45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0495" name="AutoShape 6"/>
            <p:cNvSpPr>
              <a:spLocks noChangeArrowheads="1"/>
            </p:cNvSpPr>
            <p:nvPr/>
          </p:nvSpPr>
          <p:spPr bwMode="auto">
            <a:xfrm>
              <a:off x="1152" y="3741"/>
              <a:ext cx="45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0496" name="AutoShape 7"/>
            <p:cNvSpPr>
              <a:spLocks noChangeArrowheads="1"/>
            </p:cNvSpPr>
            <p:nvPr/>
          </p:nvSpPr>
          <p:spPr bwMode="auto">
            <a:xfrm>
              <a:off x="1491" y="3483"/>
              <a:ext cx="45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20497" name="AutoShape 8"/>
            <p:cNvCxnSpPr>
              <a:cxnSpLocks noChangeShapeType="1"/>
              <a:stCxn id="20494" idx="5"/>
              <a:endCxn id="20496" idx="1"/>
            </p:cNvCxnSpPr>
            <p:nvPr/>
          </p:nvCxnSpPr>
          <p:spPr bwMode="auto">
            <a:xfrm>
              <a:off x="1190" y="3254"/>
              <a:ext cx="308" cy="2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98" name="AutoShape 9"/>
            <p:cNvCxnSpPr>
              <a:cxnSpLocks noChangeShapeType="1"/>
              <a:stCxn id="20496" idx="3"/>
              <a:endCxn id="20495" idx="7"/>
            </p:cNvCxnSpPr>
            <p:nvPr/>
          </p:nvCxnSpPr>
          <p:spPr bwMode="auto">
            <a:xfrm flipH="1">
              <a:off x="1190" y="3521"/>
              <a:ext cx="308" cy="22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499" name="AutoShape 10"/>
            <p:cNvSpPr>
              <a:spLocks noChangeArrowheads="1"/>
            </p:cNvSpPr>
            <p:nvPr/>
          </p:nvSpPr>
          <p:spPr bwMode="auto">
            <a:xfrm rot="-10672672">
              <a:off x="2450" y="3752"/>
              <a:ext cx="45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0500" name="AutoShape 11"/>
            <p:cNvSpPr>
              <a:spLocks noChangeArrowheads="1"/>
            </p:cNvSpPr>
            <p:nvPr/>
          </p:nvSpPr>
          <p:spPr bwMode="auto">
            <a:xfrm rot="-10672672">
              <a:off x="2451" y="3224"/>
              <a:ext cx="45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0501" name="AutoShape 12"/>
            <p:cNvSpPr>
              <a:spLocks noChangeArrowheads="1"/>
            </p:cNvSpPr>
            <p:nvPr/>
          </p:nvSpPr>
          <p:spPr bwMode="auto">
            <a:xfrm rot="-10672672">
              <a:off x="2102" y="3484"/>
              <a:ext cx="45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20502" name="AutoShape 13"/>
            <p:cNvCxnSpPr>
              <a:cxnSpLocks noChangeShapeType="1"/>
              <a:stCxn id="20499" idx="5"/>
              <a:endCxn id="20501" idx="1"/>
            </p:cNvCxnSpPr>
            <p:nvPr/>
          </p:nvCxnSpPr>
          <p:spPr bwMode="auto">
            <a:xfrm flipH="1" flipV="1">
              <a:off x="2140" y="3524"/>
              <a:ext cx="318" cy="2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03" name="AutoShape 14"/>
            <p:cNvCxnSpPr>
              <a:cxnSpLocks noChangeShapeType="1"/>
              <a:stCxn id="20501" idx="3"/>
              <a:endCxn id="20500" idx="7"/>
            </p:cNvCxnSpPr>
            <p:nvPr/>
          </p:nvCxnSpPr>
          <p:spPr bwMode="auto">
            <a:xfrm flipV="1">
              <a:off x="2141" y="3262"/>
              <a:ext cx="316" cy="23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04" name="AutoShape 15"/>
            <p:cNvCxnSpPr>
              <a:cxnSpLocks noChangeShapeType="1"/>
              <a:stCxn id="20500" idx="0"/>
              <a:endCxn id="20499" idx="4"/>
            </p:cNvCxnSpPr>
            <p:nvPr/>
          </p:nvCxnSpPr>
          <p:spPr bwMode="auto">
            <a:xfrm>
              <a:off x="2473" y="3270"/>
              <a:ext cx="1" cy="48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05" name="AutoShape 16"/>
            <p:cNvCxnSpPr>
              <a:cxnSpLocks noChangeShapeType="1"/>
              <a:stCxn id="20496" idx="6"/>
              <a:endCxn id="20501" idx="6"/>
            </p:cNvCxnSpPr>
            <p:nvPr/>
          </p:nvCxnSpPr>
          <p:spPr bwMode="auto">
            <a:xfrm>
              <a:off x="1536" y="3506"/>
              <a:ext cx="56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" name="Group 97"/>
          <p:cNvGrpSpPr>
            <a:grpSpLocks/>
          </p:cNvGrpSpPr>
          <p:nvPr/>
        </p:nvGrpSpPr>
        <p:grpSpPr bwMode="auto">
          <a:xfrm>
            <a:off x="5130800" y="4600575"/>
            <a:ext cx="2490788" cy="1243013"/>
            <a:chOff x="5131120" y="4601171"/>
            <a:chExt cx="2490055" cy="1241983"/>
          </a:xfrm>
        </p:grpSpPr>
        <p:cxnSp>
          <p:nvCxnSpPr>
            <p:cNvPr id="20488" name="Straight Connector 70"/>
            <p:cNvCxnSpPr>
              <a:cxnSpLocks noChangeShapeType="1"/>
              <a:stCxn id="20494" idx="5"/>
              <a:endCxn id="20496" idx="1"/>
            </p:cNvCxnSpPr>
            <p:nvPr/>
          </p:nvCxnSpPr>
          <p:spPr bwMode="auto">
            <a:xfrm rot="16200000" flipH="1">
              <a:off x="5138001" y="4594290"/>
              <a:ext cx="578794" cy="592555"/>
            </a:xfrm>
            <a:prstGeom prst="line">
              <a:avLst/>
            </a:prstGeom>
            <a:noFill/>
            <a:ln w="25400" algn="ctr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9" name="Straight Connector 76"/>
            <p:cNvCxnSpPr>
              <a:cxnSpLocks noChangeShapeType="1"/>
              <a:stCxn id="20501" idx="1"/>
              <a:endCxn id="20499" idx="5"/>
            </p:cNvCxnSpPr>
            <p:nvPr/>
          </p:nvCxnSpPr>
          <p:spPr bwMode="auto">
            <a:xfrm rot="16200000" flipH="1">
              <a:off x="6979129" y="5244935"/>
              <a:ext cx="579035" cy="612858"/>
            </a:xfrm>
            <a:prstGeom prst="line">
              <a:avLst/>
            </a:prstGeom>
            <a:noFill/>
            <a:ln w="25400" algn="ctr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90" name="Straight Connector 78"/>
            <p:cNvCxnSpPr>
              <a:cxnSpLocks noChangeShapeType="1"/>
              <a:stCxn id="20495" idx="7"/>
              <a:endCxn id="20496" idx="3"/>
            </p:cNvCxnSpPr>
            <p:nvPr/>
          </p:nvCxnSpPr>
          <p:spPr bwMode="auto">
            <a:xfrm rot="5400000" flipH="1" flipV="1">
              <a:off x="5149076" y="5240321"/>
              <a:ext cx="556645" cy="592555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91" name="Straight Connector 89"/>
            <p:cNvCxnSpPr>
              <a:cxnSpLocks noChangeShapeType="1"/>
            </p:cNvCxnSpPr>
            <p:nvPr/>
          </p:nvCxnSpPr>
          <p:spPr bwMode="auto">
            <a:xfrm rot="5400000" flipH="1" flipV="1">
              <a:off x="6993116" y="4600241"/>
              <a:ext cx="556645" cy="592555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92" name="Straight Connector 90"/>
            <p:cNvCxnSpPr>
              <a:cxnSpLocks noChangeShapeType="1"/>
            </p:cNvCxnSpPr>
            <p:nvPr/>
          </p:nvCxnSpPr>
          <p:spPr bwMode="auto">
            <a:xfrm>
              <a:off x="5797770" y="5234360"/>
              <a:ext cx="1091854" cy="855"/>
            </a:xfrm>
            <a:prstGeom prst="line">
              <a:avLst/>
            </a:prstGeom>
            <a:noFill/>
            <a:ln w="25400" algn="ctr">
              <a:solidFill>
                <a:srgbClr val="99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93" name="Straight Connector 94"/>
            <p:cNvCxnSpPr>
              <a:cxnSpLocks noChangeShapeType="1"/>
            </p:cNvCxnSpPr>
            <p:nvPr/>
          </p:nvCxnSpPr>
          <p:spPr bwMode="auto">
            <a:xfrm rot="16200000" flipH="1">
              <a:off x="7010097" y="5232076"/>
              <a:ext cx="1221185" cy="971"/>
            </a:xfrm>
            <a:prstGeom prst="line">
              <a:avLst/>
            </a:prstGeom>
            <a:noFill/>
            <a:ln w="25400" algn="ctr">
              <a:solidFill>
                <a:srgbClr val="99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6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66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66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947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54013" y="2190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Motivation: Planar Layouts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1485900"/>
            <a:ext cx="4178300" cy="24431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i="1">
                <a:solidFill>
                  <a:srgbClr val="0000FF"/>
                </a:solidFill>
              </a:rPr>
              <a:t>Printed Circuit Boards:</a:t>
            </a:r>
            <a:r>
              <a:rPr lang="en-US" altLang="zh-TW"/>
              <a:t> </a:t>
            </a:r>
          </a:p>
          <a:p>
            <a:pPr eaLnBrk="1" hangingPunct="1">
              <a:buFontTx/>
              <a:buNone/>
            </a:pPr>
            <a:r>
              <a:rPr lang="en-US" altLang="zh-TW"/>
              <a:t>Can we connect the three pins in chip A to three pins in chip B without crossing the wires?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130800" y="1862138"/>
            <a:ext cx="981075" cy="1228725"/>
            <a:chOff x="1744" y="1629"/>
            <a:chExt cx="618" cy="774"/>
          </a:xfrm>
        </p:grpSpPr>
        <p:sp>
          <p:nvSpPr>
            <p:cNvPr id="4130" name="Rectangle 5"/>
            <p:cNvSpPr>
              <a:spLocks noChangeArrowheads="1"/>
            </p:cNvSpPr>
            <p:nvPr/>
          </p:nvSpPr>
          <p:spPr bwMode="auto">
            <a:xfrm>
              <a:off x="1744" y="1711"/>
              <a:ext cx="502" cy="69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zh-TW"/>
            </a:p>
          </p:txBody>
        </p:sp>
        <p:sp>
          <p:nvSpPr>
            <p:cNvPr id="4131" name="Rectangle 6"/>
            <p:cNvSpPr>
              <a:spLocks noChangeArrowheads="1"/>
            </p:cNvSpPr>
            <p:nvPr/>
          </p:nvSpPr>
          <p:spPr bwMode="auto">
            <a:xfrm>
              <a:off x="2246" y="1835"/>
              <a:ext cx="114" cy="5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4132" name="Rectangle 7"/>
            <p:cNvSpPr>
              <a:spLocks noChangeArrowheads="1"/>
            </p:cNvSpPr>
            <p:nvPr/>
          </p:nvSpPr>
          <p:spPr bwMode="auto">
            <a:xfrm>
              <a:off x="2248" y="2032"/>
              <a:ext cx="114" cy="5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4133" name="Rectangle 8"/>
            <p:cNvSpPr>
              <a:spLocks noChangeArrowheads="1"/>
            </p:cNvSpPr>
            <p:nvPr/>
          </p:nvSpPr>
          <p:spPr bwMode="auto">
            <a:xfrm>
              <a:off x="2247" y="2229"/>
              <a:ext cx="114" cy="5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4134" name="Oval 9"/>
            <p:cNvSpPr>
              <a:spLocks noChangeArrowheads="1"/>
            </p:cNvSpPr>
            <p:nvPr/>
          </p:nvSpPr>
          <p:spPr bwMode="auto">
            <a:xfrm>
              <a:off x="1917" y="1629"/>
              <a:ext cx="148" cy="1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4135" name="Text Box 10"/>
            <p:cNvSpPr txBox="1">
              <a:spLocks noChangeArrowheads="1"/>
            </p:cNvSpPr>
            <p:nvPr/>
          </p:nvSpPr>
          <p:spPr bwMode="auto">
            <a:xfrm>
              <a:off x="1876" y="1934"/>
              <a:ext cx="24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/>
                <a:t>A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7132638" y="1912938"/>
            <a:ext cx="990600" cy="1190625"/>
            <a:chOff x="3605" y="1637"/>
            <a:chExt cx="624" cy="750"/>
          </a:xfrm>
        </p:grpSpPr>
        <p:sp>
          <p:nvSpPr>
            <p:cNvPr id="4124" name="Rectangle 12"/>
            <p:cNvSpPr>
              <a:spLocks noChangeArrowheads="1"/>
            </p:cNvSpPr>
            <p:nvPr/>
          </p:nvSpPr>
          <p:spPr bwMode="auto">
            <a:xfrm>
              <a:off x="3727" y="1695"/>
              <a:ext cx="502" cy="69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4125" name="Rectangle 13"/>
            <p:cNvSpPr>
              <a:spLocks noChangeArrowheads="1"/>
            </p:cNvSpPr>
            <p:nvPr/>
          </p:nvSpPr>
          <p:spPr bwMode="auto">
            <a:xfrm>
              <a:off x="3605" y="1819"/>
              <a:ext cx="114" cy="5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4126" name="Rectangle 14"/>
            <p:cNvSpPr>
              <a:spLocks noChangeArrowheads="1"/>
            </p:cNvSpPr>
            <p:nvPr/>
          </p:nvSpPr>
          <p:spPr bwMode="auto">
            <a:xfrm>
              <a:off x="3605" y="2008"/>
              <a:ext cx="114" cy="5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4127" name="Rectangle 15"/>
            <p:cNvSpPr>
              <a:spLocks noChangeArrowheads="1"/>
            </p:cNvSpPr>
            <p:nvPr/>
          </p:nvSpPr>
          <p:spPr bwMode="auto">
            <a:xfrm>
              <a:off x="3605" y="2205"/>
              <a:ext cx="114" cy="5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4128" name="Oval 16"/>
            <p:cNvSpPr>
              <a:spLocks noChangeArrowheads="1"/>
            </p:cNvSpPr>
            <p:nvPr/>
          </p:nvSpPr>
          <p:spPr bwMode="auto">
            <a:xfrm>
              <a:off x="3908" y="1637"/>
              <a:ext cx="148" cy="1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4129" name="Text Box 17"/>
            <p:cNvSpPr txBox="1">
              <a:spLocks noChangeArrowheads="1"/>
            </p:cNvSpPr>
            <p:nvPr/>
          </p:nvSpPr>
          <p:spPr bwMode="auto">
            <a:xfrm>
              <a:off x="3876" y="1941"/>
              <a:ext cx="24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/>
                <a:t>B</a:t>
              </a:r>
            </a:p>
          </p:txBody>
        </p:sp>
      </p:grpSp>
      <p:sp>
        <p:nvSpPr>
          <p:cNvPr id="432146" name="Text Box 18"/>
          <p:cNvSpPr txBox="1">
            <a:spLocks noChangeArrowheads="1"/>
          </p:cNvSpPr>
          <p:nvPr/>
        </p:nvSpPr>
        <p:spPr bwMode="auto">
          <a:xfrm>
            <a:off x="561975" y="3998913"/>
            <a:ext cx="428625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i="1">
                <a:solidFill>
                  <a:srgbClr val="0000FF"/>
                </a:solidFill>
              </a:rPr>
              <a:t>Puzzle</a:t>
            </a:r>
            <a:r>
              <a:rPr lang="en-US" altLang="zh-TW" sz="2400"/>
              <a:t>: </a:t>
            </a:r>
          </a:p>
          <a:p>
            <a:pPr eaLnBrk="1" hangingPunct="1"/>
            <a:r>
              <a:rPr lang="en-US" altLang="zh-TW" sz="2400"/>
              <a:t>Three houses have to connect to three utilities, Electricity, Water and Gas. </a:t>
            </a:r>
            <a:r>
              <a:rPr lang="en-US" altLang="zh-TW" sz="2400">
                <a:solidFill>
                  <a:srgbClr val="A50021"/>
                </a:solidFill>
              </a:rPr>
              <a:t>Houses and Utilities can be treated as vertices and built anywhere</a:t>
            </a:r>
            <a:r>
              <a:rPr lang="en-US" altLang="zh-TW" sz="2400"/>
              <a:t>.</a:t>
            </a:r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6108700" y="2235200"/>
            <a:ext cx="1023938" cy="625475"/>
            <a:chOff x="2192" y="1832"/>
            <a:chExt cx="645" cy="394"/>
          </a:xfrm>
        </p:grpSpPr>
        <p:cxnSp>
          <p:nvCxnSpPr>
            <p:cNvPr id="4121" name="AutoShape 20"/>
            <p:cNvCxnSpPr>
              <a:cxnSpLocks noChangeShapeType="1"/>
              <a:stCxn id="4131" idx="3"/>
              <a:endCxn id="4125" idx="1"/>
            </p:cNvCxnSpPr>
            <p:nvPr/>
          </p:nvCxnSpPr>
          <p:spPr bwMode="auto">
            <a:xfrm>
              <a:off x="2192" y="1832"/>
              <a:ext cx="645" cy="8"/>
            </a:xfrm>
            <a:prstGeom prst="straightConnector1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22" name="AutoShape 21"/>
            <p:cNvCxnSpPr>
              <a:cxnSpLocks noChangeShapeType="1"/>
              <a:stCxn id="4131" idx="3"/>
              <a:endCxn id="4126" idx="1"/>
            </p:cNvCxnSpPr>
            <p:nvPr/>
          </p:nvCxnSpPr>
          <p:spPr bwMode="auto">
            <a:xfrm>
              <a:off x="2192" y="1832"/>
              <a:ext cx="645" cy="197"/>
            </a:xfrm>
            <a:prstGeom prst="straightConnector1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23" name="AutoShape 22"/>
            <p:cNvCxnSpPr>
              <a:cxnSpLocks noChangeShapeType="1"/>
              <a:stCxn id="4131" idx="3"/>
              <a:endCxn id="4127" idx="1"/>
            </p:cNvCxnSpPr>
            <p:nvPr/>
          </p:nvCxnSpPr>
          <p:spPr bwMode="auto">
            <a:xfrm>
              <a:off x="2192" y="1832"/>
              <a:ext cx="645" cy="394"/>
            </a:xfrm>
            <a:prstGeom prst="straightConnector1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432151" name="AutoShape 23"/>
          <p:cNvCxnSpPr>
            <a:cxnSpLocks noChangeShapeType="1"/>
            <a:stCxn id="4132" idx="3"/>
            <a:endCxn id="4127" idx="1"/>
          </p:cNvCxnSpPr>
          <p:nvPr/>
        </p:nvCxnSpPr>
        <p:spPr bwMode="auto">
          <a:xfrm>
            <a:off x="6111875" y="2547938"/>
            <a:ext cx="1020763" cy="312737"/>
          </a:xfrm>
          <a:prstGeom prst="straightConnector1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2152" name="Freeform 24"/>
          <p:cNvSpPr>
            <a:spLocks/>
          </p:cNvSpPr>
          <p:nvPr/>
        </p:nvSpPr>
        <p:spPr bwMode="auto">
          <a:xfrm>
            <a:off x="6159500" y="1443038"/>
            <a:ext cx="2857500" cy="2092325"/>
          </a:xfrm>
          <a:custGeom>
            <a:avLst/>
            <a:gdLst>
              <a:gd name="T0" fmla="*/ 0 w 1800"/>
              <a:gd name="T1" fmla="*/ 2147483647 h 1318"/>
              <a:gd name="T2" fmla="*/ 2147483647 w 1800"/>
              <a:gd name="T3" fmla="*/ 2147483647 h 1318"/>
              <a:gd name="T4" fmla="*/ 2147483647 w 1800"/>
              <a:gd name="T5" fmla="*/ 2147483647 h 1318"/>
              <a:gd name="T6" fmla="*/ 2147483647 w 1800"/>
              <a:gd name="T7" fmla="*/ 2147483647 h 1318"/>
              <a:gd name="T8" fmla="*/ 2147483647 w 1800"/>
              <a:gd name="T9" fmla="*/ 2147483647 h 1318"/>
              <a:gd name="T10" fmla="*/ 2147483647 w 1800"/>
              <a:gd name="T11" fmla="*/ 2147483647 h 13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800"/>
              <a:gd name="T19" fmla="*/ 0 h 1318"/>
              <a:gd name="T20" fmla="*/ 1800 w 1800"/>
              <a:gd name="T21" fmla="*/ 1318 h 131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800" h="1318">
                <a:moveTo>
                  <a:pt x="0" y="707"/>
                </a:moveTo>
                <a:cubicBezTo>
                  <a:pt x="147" y="953"/>
                  <a:pt x="295" y="1200"/>
                  <a:pt x="576" y="1259"/>
                </a:cubicBezTo>
                <a:cubicBezTo>
                  <a:pt x="857" y="1318"/>
                  <a:pt x="1576" y="1247"/>
                  <a:pt x="1688" y="1059"/>
                </a:cubicBezTo>
                <a:cubicBezTo>
                  <a:pt x="1800" y="871"/>
                  <a:pt x="1448" y="262"/>
                  <a:pt x="1248" y="131"/>
                </a:cubicBezTo>
                <a:cubicBezTo>
                  <a:pt x="1048" y="0"/>
                  <a:pt x="596" y="215"/>
                  <a:pt x="488" y="275"/>
                </a:cubicBezTo>
                <a:cubicBezTo>
                  <a:pt x="380" y="335"/>
                  <a:pt x="577" y="454"/>
                  <a:pt x="600" y="491"/>
                </a:cubicBezTo>
              </a:path>
            </a:pathLst>
          </a:cu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32153" name="Freeform 25"/>
          <p:cNvSpPr>
            <a:spLocks/>
          </p:cNvSpPr>
          <p:nvPr/>
        </p:nvSpPr>
        <p:spPr bwMode="auto">
          <a:xfrm>
            <a:off x="4487863" y="1741488"/>
            <a:ext cx="2674937" cy="1630362"/>
          </a:xfrm>
          <a:custGeom>
            <a:avLst/>
            <a:gdLst>
              <a:gd name="T0" fmla="*/ 2147483647 w 1685"/>
              <a:gd name="T1" fmla="*/ 2147483647 h 1027"/>
              <a:gd name="T2" fmla="*/ 2147483647 w 1685"/>
              <a:gd name="T3" fmla="*/ 2147483647 h 1027"/>
              <a:gd name="T4" fmla="*/ 2147483647 w 1685"/>
              <a:gd name="T5" fmla="*/ 2147483647 h 1027"/>
              <a:gd name="T6" fmla="*/ 2147483647 w 1685"/>
              <a:gd name="T7" fmla="*/ 2147483647 h 1027"/>
              <a:gd name="T8" fmla="*/ 2147483647 w 1685"/>
              <a:gd name="T9" fmla="*/ 2147483647 h 10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85"/>
              <a:gd name="T16" fmla="*/ 0 h 1027"/>
              <a:gd name="T17" fmla="*/ 1685 w 1685"/>
              <a:gd name="T18" fmla="*/ 1027 h 10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85" h="1027">
                <a:moveTo>
                  <a:pt x="1029" y="711"/>
                </a:moveTo>
                <a:cubicBezTo>
                  <a:pt x="1033" y="833"/>
                  <a:pt x="1037" y="955"/>
                  <a:pt x="901" y="983"/>
                </a:cubicBezTo>
                <a:cubicBezTo>
                  <a:pt x="765" y="1011"/>
                  <a:pt x="322" y="1027"/>
                  <a:pt x="213" y="879"/>
                </a:cubicBezTo>
                <a:cubicBezTo>
                  <a:pt x="104" y="731"/>
                  <a:pt x="0" y="190"/>
                  <a:pt x="245" y="95"/>
                </a:cubicBezTo>
                <a:cubicBezTo>
                  <a:pt x="490" y="0"/>
                  <a:pt x="1087" y="155"/>
                  <a:pt x="1685" y="311"/>
                </a:cubicBez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432154" name="Picture 26" descr="PE03254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8838" y="4800600"/>
            <a:ext cx="377825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2155" name="Picture 27" descr="PE03254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1638" y="5537200"/>
            <a:ext cx="377825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2156" name="Picture 28" descr="PE03254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4038" y="4660900"/>
            <a:ext cx="377825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2157" name="Text Box 29"/>
          <p:cNvSpPr txBox="1">
            <a:spLocks noChangeArrowheads="1"/>
          </p:cNvSpPr>
          <p:nvPr/>
        </p:nvSpPr>
        <p:spPr bwMode="auto">
          <a:xfrm>
            <a:off x="7058025" y="478631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A50021"/>
                </a:solidFill>
              </a:rPr>
              <a:t>E</a:t>
            </a:r>
          </a:p>
        </p:txBody>
      </p:sp>
      <p:sp>
        <p:nvSpPr>
          <p:cNvPr id="432158" name="Text Box 30"/>
          <p:cNvSpPr txBox="1">
            <a:spLocks noChangeArrowheads="1"/>
          </p:cNvSpPr>
          <p:nvPr/>
        </p:nvSpPr>
        <p:spPr bwMode="auto">
          <a:xfrm>
            <a:off x="6931025" y="5865813"/>
            <a:ext cx="361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A50021"/>
                </a:solidFill>
              </a:rPr>
              <a:t>G</a:t>
            </a:r>
          </a:p>
        </p:txBody>
      </p:sp>
      <p:sp>
        <p:nvSpPr>
          <p:cNvPr id="432159" name="Text Box 31"/>
          <p:cNvSpPr txBox="1">
            <a:spLocks noChangeArrowheads="1"/>
          </p:cNvSpPr>
          <p:nvPr/>
        </p:nvSpPr>
        <p:spPr bwMode="auto">
          <a:xfrm>
            <a:off x="6937375" y="3960813"/>
            <a:ext cx="400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A50021"/>
                </a:solidFill>
              </a:rPr>
              <a:t>W</a:t>
            </a:r>
          </a:p>
        </p:txBody>
      </p:sp>
      <p:cxnSp>
        <p:nvCxnSpPr>
          <p:cNvPr id="432160" name="AutoShape 32"/>
          <p:cNvCxnSpPr>
            <a:cxnSpLocks noChangeShapeType="1"/>
            <a:endCxn id="432159" idx="1"/>
          </p:cNvCxnSpPr>
          <p:nvPr/>
        </p:nvCxnSpPr>
        <p:spPr bwMode="auto">
          <a:xfrm flipV="1">
            <a:off x="6316663" y="4144963"/>
            <a:ext cx="620712" cy="827087"/>
          </a:xfrm>
          <a:prstGeom prst="straightConnector1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2161" name="AutoShape 33"/>
          <p:cNvCxnSpPr>
            <a:cxnSpLocks noChangeShapeType="1"/>
            <a:endCxn id="432157" idx="1"/>
          </p:cNvCxnSpPr>
          <p:nvPr/>
        </p:nvCxnSpPr>
        <p:spPr bwMode="auto">
          <a:xfrm flipV="1">
            <a:off x="6316663" y="4970463"/>
            <a:ext cx="741362" cy="1587"/>
          </a:xfrm>
          <a:prstGeom prst="straightConnector1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2162" name="AutoShape 34"/>
          <p:cNvCxnSpPr>
            <a:cxnSpLocks noChangeShapeType="1"/>
            <a:endCxn id="432158" idx="1"/>
          </p:cNvCxnSpPr>
          <p:nvPr/>
        </p:nvCxnSpPr>
        <p:spPr bwMode="auto">
          <a:xfrm>
            <a:off x="6316663" y="4972050"/>
            <a:ext cx="614362" cy="1077913"/>
          </a:xfrm>
          <a:prstGeom prst="straightConnector1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2163" name="AutoShape 35"/>
          <p:cNvCxnSpPr>
            <a:cxnSpLocks noChangeShapeType="1"/>
            <a:stCxn id="432159" idx="3"/>
          </p:cNvCxnSpPr>
          <p:nvPr/>
        </p:nvCxnSpPr>
        <p:spPr bwMode="auto">
          <a:xfrm>
            <a:off x="7337425" y="4144963"/>
            <a:ext cx="836613" cy="687387"/>
          </a:xfrm>
          <a:prstGeom prst="straightConnector1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2164" name="AutoShape 36"/>
          <p:cNvCxnSpPr>
            <a:cxnSpLocks noChangeShapeType="1"/>
            <a:endCxn id="432157" idx="3"/>
          </p:cNvCxnSpPr>
          <p:nvPr/>
        </p:nvCxnSpPr>
        <p:spPr bwMode="auto">
          <a:xfrm flipH="1">
            <a:off x="7394575" y="4832350"/>
            <a:ext cx="779463" cy="138113"/>
          </a:xfrm>
          <a:prstGeom prst="straightConnector1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2165" name="AutoShape 37"/>
          <p:cNvCxnSpPr>
            <a:cxnSpLocks noChangeShapeType="1"/>
            <a:stCxn id="432158" idx="3"/>
          </p:cNvCxnSpPr>
          <p:nvPr/>
        </p:nvCxnSpPr>
        <p:spPr bwMode="auto">
          <a:xfrm flipV="1">
            <a:off x="7292975" y="4832350"/>
            <a:ext cx="881063" cy="1217613"/>
          </a:xfrm>
          <a:prstGeom prst="straightConnector1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2166" name="AutoShape 38"/>
          <p:cNvCxnSpPr>
            <a:cxnSpLocks noChangeShapeType="1"/>
            <a:endCxn id="432158" idx="1"/>
          </p:cNvCxnSpPr>
          <p:nvPr/>
        </p:nvCxnSpPr>
        <p:spPr bwMode="auto">
          <a:xfrm>
            <a:off x="5859463" y="5708650"/>
            <a:ext cx="1071562" cy="341313"/>
          </a:xfrm>
          <a:prstGeom prst="straightConnector1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2167" name="Freeform 39"/>
          <p:cNvSpPr>
            <a:spLocks/>
          </p:cNvSpPr>
          <p:nvPr/>
        </p:nvSpPr>
        <p:spPr bwMode="auto">
          <a:xfrm>
            <a:off x="5637213" y="3817938"/>
            <a:ext cx="1500187" cy="1592262"/>
          </a:xfrm>
          <a:custGeom>
            <a:avLst/>
            <a:gdLst>
              <a:gd name="T0" fmla="*/ 2147483647 w 945"/>
              <a:gd name="T1" fmla="*/ 2147483647 h 1003"/>
              <a:gd name="T2" fmla="*/ 2147483647 w 945"/>
              <a:gd name="T3" fmla="*/ 2147483647 h 1003"/>
              <a:gd name="T4" fmla="*/ 2147483647 w 945"/>
              <a:gd name="T5" fmla="*/ 2147483647 h 1003"/>
              <a:gd name="T6" fmla="*/ 2147483647 w 945"/>
              <a:gd name="T7" fmla="*/ 2147483647 h 1003"/>
              <a:gd name="T8" fmla="*/ 2147483647 w 945"/>
              <a:gd name="T9" fmla="*/ 2147483647 h 10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45"/>
              <a:gd name="T16" fmla="*/ 0 h 1003"/>
              <a:gd name="T17" fmla="*/ 945 w 945"/>
              <a:gd name="T18" fmla="*/ 1003 h 10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45" h="1003">
                <a:moveTo>
                  <a:pt x="1" y="1003"/>
                </a:moveTo>
                <a:cubicBezTo>
                  <a:pt x="0" y="838"/>
                  <a:pt x="0" y="674"/>
                  <a:pt x="41" y="547"/>
                </a:cubicBezTo>
                <a:cubicBezTo>
                  <a:pt x="82" y="420"/>
                  <a:pt x="146" y="330"/>
                  <a:pt x="249" y="243"/>
                </a:cubicBezTo>
                <a:cubicBezTo>
                  <a:pt x="352" y="156"/>
                  <a:pt x="541" y="54"/>
                  <a:pt x="657" y="27"/>
                </a:cubicBezTo>
                <a:cubicBezTo>
                  <a:pt x="773" y="0"/>
                  <a:pt x="897" y="74"/>
                  <a:pt x="945" y="83"/>
                </a:cubicBez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32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32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32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32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32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32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32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32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432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3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432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432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43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43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43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432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3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43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31" grpId="0" build="p" autoUpdateAnimBg="0"/>
      <p:bldP spid="432146" grpId="0" autoUpdateAnimBg="0"/>
      <p:bldP spid="432152" grpId="0" animBg="1"/>
      <p:bldP spid="432153" grpId="0" animBg="1"/>
      <p:bldP spid="432157" grpId="0" autoUpdateAnimBg="0"/>
      <p:bldP spid="432158" grpId="0" autoUpdateAnimBg="0"/>
      <p:bldP spid="432159" grpId="0" autoUpdateAnimBg="0"/>
      <p:bldP spid="43216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Text Box 2"/>
          <p:cNvSpPr txBox="1">
            <a:spLocks noChangeArrowheads="1"/>
          </p:cNvSpPr>
          <p:nvPr/>
        </p:nvSpPr>
        <p:spPr bwMode="auto">
          <a:xfrm>
            <a:off x="5780088" y="3530600"/>
            <a:ext cx="21859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zh-TW" sz="2400">
                <a:solidFill>
                  <a:schemeClr val="hlink"/>
                </a:solidFill>
              </a:rPr>
              <a:t>Graph coloring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25513" y="1609725"/>
            <a:ext cx="3957637" cy="2592388"/>
            <a:chOff x="3111" y="2059"/>
            <a:chExt cx="2493" cy="1633"/>
          </a:xfrm>
        </p:grpSpPr>
        <p:sp>
          <p:nvSpPr>
            <p:cNvPr id="21548" name="Rectangle 4"/>
            <p:cNvSpPr>
              <a:spLocks noChangeArrowheads="1"/>
            </p:cNvSpPr>
            <p:nvPr/>
          </p:nvSpPr>
          <p:spPr bwMode="auto">
            <a:xfrm>
              <a:off x="3111" y="2059"/>
              <a:ext cx="2493" cy="16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1549" name="Rectangle 5"/>
            <p:cNvSpPr>
              <a:spLocks noChangeArrowheads="1"/>
            </p:cNvSpPr>
            <p:nvPr/>
          </p:nvSpPr>
          <p:spPr bwMode="auto">
            <a:xfrm>
              <a:off x="3637" y="2627"/>
              <a:ext cx="1555" cy="93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1550" name="Oval 6"/>
            <p:cNvSpPr>
              <a:spLocks noChangeArrowheads="1"/>
            </p:cNvSpPr>
            <p:nvPr/>
          </p:nvSpPr>
          <p:spPr bwMode="auto">
            <a:xfrm>
              <a:off x="4353" y="2371"/>
              <a:ext cx="674" cy="82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1551" name="Rectangle 7"/>
            <p:cNvSpPr>
              <a:spLocks noChangeArrowheads="1"/>
            </p:cNvSpPr>
            <p:nvPr/>
          </p:nvSpPr>
          <p:spPr bwMode="auto">
            <a:xfrm>
              <a:off x="3415" y="2357"/>
              <a:ext cx="905" cy="51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1552" name="AutoShape 8"/>
            <p:cNvSpPr>
              <a:spLocks noChangeArrowheads="1"/>
            </p:cNvSpPr>
            <p:nvPr/>
          </p:nvSpPr>
          <p:spPr bwMode="auto">
            <a:xfrm>
              <a:off x="4041" y="2507"/>
              <a:ext cx="518" cy="702"/>
            </a:xfrm>
            <a:prstGeom prst="pentagon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</p:grpSp>
      <p:sp>
        <p:nvSpPr>
          <p:cNvPr id="467977" name="Rectangle 9"/>
          <p:cNvSpPr>
            <a:spLocks noGrp="1" noChangeArrowheads="1"/>
          </p:cNvSpPr>
          <p:nvPr>
            <p:ph type="title"/>
          </p:nvPr>
        </p:nvSpPr>
        <p:spPr>
          <a:xfrm>
            <a:off x="441325" y="25876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Map Coloring and Graph Coloring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925513" y="1609725"/>
            <a:ext cx="3957637" cy="2592388"/>
            <a:chOff x="551" y="1547"/>
            <a:chExt cx="2493" cy="1593"/>
          </a:xfrm>
        </p:grpSpPr>
        <p:sp>
          <p:nvSpPr>
            <p:cNvPr id="21543" name="Rectangle 11"/>
            <p:cNvSpPr>
              <a:spLocks noChangeArrowheads="1"/>
            </p:cNvSpPr>
            <p:nvPr/>
          </p:nvSpPr>
          <p:spPr bwMode="auto">
            <a:xfrm>
              <a:off x="551" y="1547"/>
              <a:ext cx="2493" cy="159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1544" name="Rectangle 12"/>
            <p:cNvSpPr>
              <a:spLocks noChangeArrowheads="1"/>
            </p:cNvSpPr>
            <p:nvPr/>
          </p:nvSpPr>
          <p:spPr bwMode="auto">
            <a:xfrm>
              <a:off x="1077" y="2101"/>
              <a:ext cx="1555" cy="90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1545" name="Rectangle 13"/>
            <p:cNvSpPr>
              <a:spLocks noChangeArrowheads="1"/>
            </p:cNvSpPr>
            <p:nvPr/>
          </p:nvSpPr>
          <p:spPr bwMode="auto">
            <a:xfrm>
              <a:off x="855" y="1838"/>
              <a:ext cx="905" cy="498"/>
            </a:xfrm>
            <a:prstGeom prst="rect">
              <a:avLst/>
            </a:pr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1546" name="Oval 14"/>
            <p:cNvSpPr>
              <a:spLocks noChangeArrowheads="1"/>
            </p:cNvSpPr>
            <p:nvPr/>
          </p:nvSpPr>
          <p:spPr bwMode="auto">
            <a:xfrm>
              <a:off x="1793" y="1851"/>
              <a:ext cx="674" cy="804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1547" name="AutoShape 15"/>
            <p:cNvSpPr>
              <a:spLocks noChangeArrowheads="1"/>
            </p:cNvSpPr>
            <p:nvPr/>
          </p:nvSpPr>
          <p:spPr bwMode="auto">
            <a:xfrm>
              <a:off x="1481" y="1984"/>
              <a:ext cx="518" cy="685"/>
            </a:xfrm>
            <a:prstGeom prst="pentagon">
              <a:avLst/>
            </a:prstGeom>
            <a:solidFill>
              <a:srgbClr val="33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5699125" y="1993900"/>
            <a:ext cx="1879600" cy="1384300"/>
            <a:chOff x="3590" y="1921"/>
            <a:chExt cx="1184" cy="872"/>
          </a:xfrm>
        </p:grpSpPr>
        <p:sp>
          <p:nvSpPr>
            <p:cNvPr id="21529" name="Oval 17"/>
            <p:cNvSpPr>
              <a:spLocks noChangeArrowheads="1"/>
            </p:cNvSpPr>
            <p:nvPr/>
          </p:nvSpPr>
          <p:spPr bwMode="auto">
            <a:xfrm>
              <a:off x="4338" y="192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1530" name="Oval 18"/>
            <p:cNvSpPr>
              <a:spLocks noChangeArrowheads="1"/>
            </p:cNvSpPr>
            <p:nvPr/>
          </p:nvSpPr>
          <p:spPr bwMode="auto">
            <a:xfrm>
              <a:off x="3590" y="2226"/>
              <a:ext cx="82" cy="83"/>
            </a:xfrm>
            <a:prstGeom prst="ellipse">
              <a:avLst/>
            </a:prstGeom>
            <a:solidFill>
              <a:srgbClr val="FF66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1531" name="Oval 19"/>
            <p:cNvSpPr>
              <a:spLocks noChangeArrowheads="1"/>
            </p:cNvSpPr>
            <p:nvPr/>
          </p:nvSpPr>
          <p:spPr bwMode="auto">
            <a:xfrm>
              <a:off x="4141" y="2706"/>
              <a:ext cx="82" cy="83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1532" name="Oval 20"/>
            <p:cNvSpPr>
              <a:spLocks noChangeArrowheads="1"/>
            </p:cNvSpPr>
            <p:nvPr/>
          </p:nvSpPr>
          <p:spPr bwMode="auto">
            <a:xfrm>
              <a:off x="4120" y="2401"/>
              <a:ext cx="82" cy="8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1533" name="Oval 21"/>
            <p:cNvSpPr>
              <a:spLocks noChangeArrowheads="1"/>
            </p:cNvSpPr>
            <p:nvPr/>
          </p:nvSpPr>
          <p:spPr bwMode="auto">
            <a:xfrm>
              <a:off x="4692" y="2323"/>
              <a:ext cx="82" cy="83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21534" name="AutoShape 22"/>
            <p:cNvCxnSpPr>
              <a:cxnSpLocks noChangeShapeType="1"/>
              <a:stCxn id="21529" idx="2"/>
              <a:endCxn id="21530" idx="7"/>
            </p:cNvCxnSpPr>
            <p:nvPr/>
          </p:nvCxnSpPr>
          <p:spPr bwMode="auto">
            <a:xfrm flipH="1">
              <a:off x="3660" y="1963"/>
              <a:ext cx="678" cy="2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35" name="AutoShape 23"/>
            <p:cNvCxnSpPr>
              <a:cxnSpLocks noChangeShapeType="1"/>
              <a:stCxn id="21530" idx="5"/>
              <a:endCxn id="21531" idx="2"/>
            </p:cNvCxnSpPr>
            <p:nvPr/>
          </p:nvCxnSpPr>
          <p:spPr bwMode="auto">
            <a:xfrm>
              <a:off x="3660" y="2297"/>
              <a:ext cx="481" cy="45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36" name="AutoShape 24"/>
            <p:cNvCxnSpPr>
              <a:cxnSpLocks noChangeShapeType="1"/>
              <a:stCxn id="21532" idx="7"/>
              <a:endCxn id="21530" idx="5"/>
            </p:cNvCxnSpPr>
            <p:nvPr/>
          </p:nvCxnSpPr>
          <p:spPr bwMode="auto">
            <a:xfrm flipH="1" flipV="1">
              <a:off x="3660" y="2297"/>
              <a:ext cx="530" cy="1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37" name="AutoShape 25"/>
            <p:cNvCxnSpPr>
              <a:cxnSpLocks noChangeShapeType="1"/>
              <a:stCxn id="21531" idx="0"/>
              <a:endCxn id="21532" idx="4"/>
            </p:cNvCxnSpPr>
            <p:nvPr/>
          </p:nvCxnSpPr>
          <p:spPr bwMode="auto">
            <a:xfrm flipH="1" flipV="1">
              <a:off x="4161" y="2484"/>
              <a:ext cx="21" cy="22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38" name="AutoShape 26"/>
            <p:cNvCxnSpPr>
              <a:cxnSpLocks noChangeShapeType="1"/>
              <a:stCxn id="21533" idx="1"/>
              <a:endCxn id="21532" idx="2"/>
            </p:cNvCxnSpPr>
            <p:nvPr/>
          </p:nvCxnSpPr>
          <p:spPr bwMode="auto">
            <a:xfrm flipH="1">
              <a:off x="4120" y="2335"/>
              <a:ext cx="584" cy="1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39" name="AutoShape 27"/>
            <p:cNvCxnSpPr>
              <a:cxnSpLocks noChangeShapeType="1"/>
              <a:stCxn id="21529" idx="5"/>
              <a:endCxn id="21533" idx="1"/>
            </p:cNvCxnSpPr>
            <p:nvPr/>
          </p:nvCxnSpPr>
          <p:spPr bwMode="auto">
            <a:xfrm>
              <a:off x="4408" y="1992"/>
              <a:ext cx="296" cy="3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40" name="AutoShape 28"/>
            <p:cNvCxnSpPr>
              <a:cxnSpLocks noChangeShapeType="1"/>
              <a:stCxn id="21529" idx="3"/>
              <a:endCxn id="21532" idx="0"/>
            </p:cNvCxnSpPr>
            <p:nvPr/>
          </p:nvCxnSpPr>
          <p:spPr bwMode="auto">
            <a:xfrm flipH="1">
              <a:off x="4161" y="1992"/>
              <a:ext cx="189" cy="40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41" name="AutoShape 29"/>
            <p:cNvCxnSpPr>
              <a:cxnSpLocks noChangeShapeType="1"/>
            </p:cNvCxnSpPr>
            <p:nvPr/>
          </p:nvCxnSpPr>
          <p:spPr bwMode="auto">
            <a:xfrm flipH="1">
              <a:off x="4203" y="2339"/>
              <a:ext cx="522" cy="4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42" name="AutoShape 30"/>
            <p:cNvCxnSpPr>
              <a:cxnSpLocks noChangeShapeType="1"/>
              <a:stCxn id="21529" idx="6"/>
              <a:endCxn id="21531" idx="6"/>
            </p:cNvCxnSpPr>
            <p:nvPr/>
          </p:nvCxnSpPr>
          <p:spPr bwMode="auto">
            <a:xfrm flipH="1">
              <a:off x="4223" y="1963"/>
              <a:ext cx="197" cy="785"/>
            </a:xfrm>
            <a:prstGeom prst="curvedConnector3">
              <a:avLst>
                <a:gd name="adj1" fmla="val -33756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67999" name="Oval 31"/>
          <p:cNvSpPr>
            <a:spLocks noChangeArrowheads="1"/>
          </p:cNvSpPr>
          <p:nvPr/>
        </p:nvSpPr>
        <p:spPr bwMode="auto">
          <a:xfrm>
            <a:off x="2835275" y="3690938"/>
            <a:ext cx="130175" cy="1317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TW"/>
          </a:p>
        </p:txBody>
      </p:sp>
      <p:sp>
        <p:nvSpPr>
          <p:cNvPr id="468000" name="Oval 32"/>
          <p:cNvSpPr>
            <a:spLocks noChangeArrowheads="1"/>
          </p:cNvSpPr>
          <p:nvPr/>
        </p:nvSpPr>
        <p:spPr bwMode="auto">
          <a:xfrm>
            <a:off x="3508375" y="2662238"/>
            <a:ext cx="130175" cy="1317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TW"/>
          </a:p>
        </p:txBody>
      </p:sp>
      <p:sp>
        <p:nvSpPr>
          <p:cNvPr id="468001" name="Oval 33"/>
          <p:cNvSpPr>
            <a:spLocks noChangeArrowheads="1"/>
          </p:cNvSpPr>
          <p:nvPr/>
        </p:nvSpPr>
        <p:spPr bwMode="auto">
          <a:xfrm>
            <a:off x="2670175" y="2789238"/>
            <a:ext cx="130175" cy="1317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TW"/>
          </a:p>
        </p:txBody>
      </p:sp>
      <p:sp>
        <p:nvSpPr>
          <p:cNvPr id="468002" name="Oval 34"/>
          <p:cNvSpPr>
            <a:spLocks noChangeArrowheads="1"/>
          </p:cNvSpPr>
          <p:nvPr/>
        </p:nvSpPr>
        <p:spPr bwMode="auto">
          <a:xfrm>
            <a:off x="1997075" y="2420938"/>
            <a:ext cx="130175" cy="1317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TW"/>
          </a:p>
        </p:txBody>
      </p:sp>
      <p:sp>
        <p:nvSpPr>
          <p:cNvPr id="468003" name="Oval 35"/>
          <p:cNvSpPr>
            <a:spLocks noChangeArrowheads="1"/>
          </p:cNvSpPr>
          <p:nvPr/>
        </p:nvSpPr>
        <p:spPr bwMode="auto">
          <a:xfrm>
            <a:off x="2962275" y="1798638"/>
            <a:ext cx="130175" cy="1317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TW"/>
          </a:p>
        </p:txBody>
      </p:sp>
      <p:cxnSp>
        <p:nvCxnSpPr>
          <p:cNvPr id="468004" name="AutoShape 36"/>
          <p:cNvCxnSpPr>
            <a:cxnSpLocks noChangeShapeType="1"/>
            <a:stCxn id="468002" idx="7"/>
            <a:endCxn id="468003" idx="7"/>
          </p:cNvCxnSpPr>
          <p:nvPr/>
        </p:nvCxnSpPr>
        <p:spPr bwMode="auto">
          <a:xfrm flipV="1">
            <a:off x="2108200" y="1817688"/>
            <a:ext cx="965200" cy="622300"/>
          </a:xfrm>
          <a:prstGeom prst="straightConnector1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8005" name="AutoShape 37"/>
          <p:cNvCxnSpPr>
            <a:cxnSpLocks noChangeShapeType="1"/>
            <a:stCxn id="468001" idx="7"/>
            <a:endCxn id="468003" idx="4"/>
          </p:cNvCxnSpPr>
          <p:nvPr/>
        </p:nvCxnSpPr>
        <p:spPr bwMode="auto">
          <a:xfrm flipV="1">
            <a:off x="2781300" y="1930400"/>
            <a:ext cx="246063" cy="877888"/>
          </a:xfrm>
          <a:prstGeom prst="straightConnector1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8006" name="AutoShape 38"/>
          <p:cNvCxnSpPr>
            <a:cxnSpLocks noChangeShapeType="1"/>
            <a:stCxn id="468000" idx="1"/>
            <a:endCxn id="468003" idx="0"/>
          </p:cNvCxnSpPr>
          <p:nvPr/>
        </p:nvCxnSpPr>
        <p:spPr bwMode="auto">
          <a:xfrm flipH="1" flipV="1">
            <a:off x="3027363" y="1798638"/>
            <a:ext cx="500062" cy="882650"/>
          </a:xfrm>
          <a:prstGeom prst="straightConnector1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8007" name="AutoShape 39"/>
          <p:cNvCxnSpPr>
            <a:cxnSpLocks noChangeShapeType="1"/>
            <a:stCxn id="468002" idx="5"/>
            <a:endCxn id="468001" idx="1"/>
          </p:cNvCxnSpPr>
          <p:nvPr/>
        </p:nvCxnSpPr>
        <p:spPr bwMode="auto">
          <a:xfrm>
            <a:off x="2108200" y="2533650"/>
            <a:ext cx="581025" cy="274638"/>
          </a:xfrm>
          <a:prstGeom prst="straightConnector1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8008" name="AutoShape 40"/>
          <p:cNvCxnSpPr>
            <a:cxnSpLocks noChangeShapeType="1"/>
            <a:stCxn id="468001" idx="6"/>
            <a:endCxn id="468000" idx="6"/>
          </p:cNvCxnSpPr>
          <p:nvPr/>
        </p:nvCxnSpPr>
        <p:spPr bwMode="auto">
          <a:xfrm flipV="1">
            <a:off x="2800350" y="2728913"/>
            <a:ext cx="838200" cy="127000"/>
          </a:xfrm>
          <a:prstGeom prst="straightConnector1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8009" name="AutoShape 41"/>
          <p:cNvCxnSpPr>
            <a:cxnSpLocks noChangeShapeType="1"/>
            <a:stCxn id="467999" idx="0"/>
            <a:endCxn id="468001" idx="4"/>
          </p:cNvCxnSpPr>
          <p:nvPr/>
        </p:nvCxnSpPr>
        <p:spPr bwMode="auto">
          <a:xfrm flipH="1" flipV="1">
            <a:off x="2735263" y="2921000"/>
            <a:ext cx="165100" cy="769938"/>
          </a:xfrm>
          <a:prstGeom prst="straightConnector1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8010" name="AutoShape 42"/>
          <p:cNvCxnSpPr>
            <a:cxnSpLocks noChangeShapeType="1"/>
            <a:stCxn id="467999" idx="7"/>
            <a:endCxn id="468000" idx="2"/>
          </p:cNvCxnSpPr>
          <p:nvPr/>
        </p:nvCxnSpPr>
        <p:spPr bwMode="auto">
          <a:xfrm flipV="1">
            <a:off x="2946400" y="2728913"/>
            <a:ext cx="561975" cy="981075"/>
          </a:xfrm>
          <a:prstGeom prst="straightConnector1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8011" name="Freeform 43"/>
          <p:cNvSpPr>
            <a:spLocks/>
          </p:cNvSpPr>
          <p:nvPr/>
        </p:nvSpPr>
        <p:spPr bwMode="auto">
          <a:xfrm>
            <a:off x="2025650" y="2519363"/>
            <a:ext cx="857250" cy="1257300"/>
          </a:xfrm>
          <a:custGeom>
            <a:avLst/>
            <a:gdLst>
              <a:gd name="T0" fmla="*/ 2147483647 w 540"/>
              <a:gd name="T1" fmla="*/ 0 h 792"/>
              <a:gd name="T2" fmla="*/ 2147483647 w 540"/>
              <a:gd name="T3" fmla="*/ 2147483647 h 792"/>
              <a:gd name="T4" fmla="*/ 2147483647 w 540"/>
              <a:gd name="T5" fmla="*/ 2147483647 h 792"/>
              <a:gd name="T6" fmla="*/ 0 60000 65536"/>
              <a:gd name="T7" fmla="*/ 0 60000 65536"/>
              <a:gd name="T8" fmla="*/ 0 60000 65536"/>
              <a:gd name="T9" fmla="*/ 0 w 540"/>
              <a:gd name="T10" fmla="*/ 0 h 792"/>
              <a:gd name="T11" fmla="*/ 540 w 540"/>
              <a:gd name="T12" fmla="*/ 792 h 7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40" h="792">
                <a:moveTo>
                  <a:pt x="36" y="0"/>
                </a:moveTo>
                <a:cubicBezTo>
                  <a:pt x="18" y="146"/>
                  <a:pt x="0" y="292"/>
                  <a:pt x="84" y="424"/>
                </a:cubicBezTo>
                <a:cubicBezTo>
                  <a:pt x="168" y="556"/>
                  <a:pt x="467" y="733"/>
                  <a:pt x="540" y="792"/>
                </a:cubicBezTo>
              </a:path>
            </a:pathLst>
          </a:cu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8012" name="Freeform 44"/>
          <p:cNvSpPr>
            <a:spLocks/>
          </p:cNvSpPr>
          <p:nvPr/>
        </p:nvSpPr>
        <p:spPr bwMode="auto">
          <a:xfrm>
            <a:off x="2971800" y="1852613"/>
            <a:ext cx="1528763" cy="1898650"/>
          </a:xfrm>
          <a:custGeom>
            <a:avLst/>
            <a:gdLst>
              <a:gd name="T0" fmla="*/ 2147483647 w 1091"/>
              <a:gd name="T1" fmla="*/ 2147483647 h 1204"/>
              <a:gd name="T2" fmla="*/ 2147483647 w 1091"/>
              <a:gd name="T3" fmla="*/ 2147483647 h 1204"/>
              <a:gd name="T4" fmla="*/ 2147483647 w 1091"/>
              <a:gd name="T5" fmla="*/ 2147483647 h 1204"/>
              <a:gd name="T6" fmla="*/ 2147483647 w 1091"/>
              <a:gd name="T7" fmla="*/ 2147483647 h 1204"/>
              <a:gd name="T8" fmla="*/ 0 w 1091"/>
              <a:gd name="T9" fmla="*/ 2147483647 h 12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91"/>
              <a:gd name="T16" fmla="*/ 0 h 1204"/>
              <a:gd name="T17" fmla="*/ 1091 w 1091"/>
              <a:gd name="T18" fmla="*/ 1204 h 12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91" h="1204">
                <a:moveTo>
                  <a:pt x="112" y="20"/>
                </a:moveTo>
                <a:cubicBezTo>
                  <a:pt x="320" y="10"/>
                  <a:pt x="528" y="0"/>
                  <a:pt x="672" y="60"/>
                </a:cubicBezTo>
                <a:cubicBezTo>
                  <a:pt x="816" y="120"/>
                  <a:pt x="933" y="241"/>
                  <a:pt x="976" y="380"/>
                </a:cubicBezTo>
                <a:cubicBezTo>
                  <a:pt x="1019" y="519"/>
                  <a:pt x="1091" y="755"/>
                  <a:pt x="928" y="892"/>
                </a:cubicBezTo>
                <a:cubicBezTo>
                  <a:pt x="765" y="1029"/>
                  <a:pt x="156" y="1153"/>
                  <a:pt x="0" y="1204"/>
                </a:cubicBezTo>
              </a:path>
            </a:pathLst>
          </a:cu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8013" name="Text Box 45"/>
          <p:cNvSpPr txBox="1">
            <a:spLocks noChangeArrowheads="1"/>
          </p:cNvSpPr>
          <p:nvPr/>
        </p:nvSpPr>
        <p:spPr bwMode="auto">
          <a:xfrm>
            <a:off x="3810000" y="1682750"/>
            <a:ext cx="1931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zh-TW" sz="2400">
                <a:solidFill>
                  <a:schemeClr val="hlink"/>
                </a:solidFill>
              </a:rPr>
              <a:t>Map coloring</a:t>
            </a:r>
          </a:p>
        </p:txBody>
      </p:sp>
      <p:sp>
        <p:nvSpPr>
          <p:cNvPr id="468014" name="Text Box 46"/>
          <p:cNvSpPr txBox="1">
            <a:spLocks noChangeArrowheads="1"/>
          </p:cNvSpPr>
          <p:nvPr/>
        </p:nvSpPr>
        <p:spPr bwMode="auto">
          <a:xfrm>
            <a:off x="500063" y="4392613"/>
            <a:ext cx="7942262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TW" sz="2400">
                <a:solidFill>
                  <a:srgbClr val="0000FF"/>
                </a:solidFill>
              </a:rPr>
              <a:t>Model this as a graph coloring problem:</a:t>
            </a:r>
          </a:p>
          <a:p>
            <a:pPr lvl="1" eaLnBrk="1" hangingPunct="1">
              <a:spcBef>
                <a:spcPct val="20000"/>
              </a:spcBef>
              <a:buSzPct val="80000"/>
              <a:buFont typeface="Wingdings" pitchFamily="2" charset="2"/>
              <a:buNone/>
            </a:pPr>
            <a:r>
              <a:rPr lang="en-US" altLang="zh-TW" sz="2400"/>
              <a:t>Vertex – region</a:t>
            </a:r>
          </a:p>
        </p:txBody>
      </p:sp>
      <p:sp>
        <p:nvSpPr>
          <p:cNvPr id="468015" name="Text Box 47"/>
          <p:cNvSpPr txBox="1">
            <a:spLocks noChangeArrowheads="1"/>
          </p:cNvSpPr>
          <p:nvPr/>
        </p:nvSpPr>
        <p:spPr bwMode="auto">
          <a:xfrm>
            <a:off x="500063" y="5237163"/>
            <a:ext cx="7942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lvl="1" eaLnBrk="1" hangingPunct="1">
              <a:spcBef>
                <a:spcPct val="20000"/>
              </a:spcBef>
            </a:pPr>
            <a:r>
              <a:rPr lang="en-US" altLang="zh-TW" sz="2400"/>
              <a:t>Edge – connects regions that share borders</a:t>
            </a:r>
          </a:p>
        </p:txBody>
      </p:sp>
      <p:sp>
        <p:nvSpPr>
          <p:cNvPr id="468016" name="Text Box 48"/>
          <p:cNvSpPr txBox="1">
            <a:spLocks noChangeArrowheads="1"/>
          </p:cNvSpPr>
          <p:nvPr/>
        </p:nvSpPr>
        <p:spPr bwMode="auto">
          <a:xfrm>
            <a:off x="500063" y="5649913"/>
            <a:ext cx="841533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lvl="1" eaLnBrk="1" hangingPunct="1">
              <a:spcBef>
                <a:spcPct val="20000"/>
              </a:spcBef>
            </a:pPr>
            <a:r>
              <a:rPr lang="en-US" altLang="zh-TW" sz="2400"/>
              <a:t>Coloring – assignment of colors to vertices so that </a:t>
            </a:r>
            <a:br>
              <a:rPr lang="en-US" altLang="zh-TW" sz="2400"/>
            </a:br>
            <a:r>
              <a:rPr lang="en-US" altLang="zh-TW" sz="2400"/>
              <a:t>	</a:t>
            </a:r>
            <a:r>
              <a:rPr lang="en-US" altLang="zh-TW" sz="2400">
                <a:solidFill>
                  <a:srgbClr val="0000FF"/>
                </a:solidFill>
              </a:rPr>
              <a:t>no two adjacent vertices are assigned the same color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7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68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68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67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68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68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68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68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68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468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468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68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468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468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468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468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468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468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467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468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7970" grpId="0" autoUpdateAnimBg="0"/>
      <p:bldP spid="467977" grpId="0"/>
      <p:bldP spid="467999" grpId="0" animBg="1"/>
      <p:bldP spid="468000" grpId="0" animBg="1"/>
      <p:bldP spid="468001" grpId="0" animBg="1"/>
      <p:bldP spid="468002" grpId="0" animBg="1"/>
      <p:bldP spid="468003" grpId="0" animBg="1"/>
      <p:bldP spid="468011" grpId="0" animBg="1"/>
      <p:bldP spid="468012" grpId="0" animBg="1"/>
      <p:bldP spid="468013" grpId="0" autoUpdateAnimBg="0"/>
      <p:bldP spid="468014" grpId="0" autoUpdateAnimBg="0"/>
      <p:bldP spid="468015" grpId="0" autoUpdateAnimBg="0"/>
      <p:bldP spid="468016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Edge Coloring and Graph Coloring</a:t>
            </a:r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666875"/>
            <a:ext cx="8426450" cy="1766888"/>
          </a:xfrm>
        </p:spPr>
        <p:txBody>
          <a:bodyPr/>
          <a:lstStyle/>
          <a:p>
            <a:pPr eaLnBrk="1" hangingPunct="1"/>
            <a:r>
              <a:rPr lang="en-US" altLang="zh-TW" sz="2800"/>
              <a:t>Edge coloring can also be reduced to graph coloring</a:t>
            </a:r>
            <a:endParaRPr lang="en-US" altLang="zh-TW"/>
          </a:p>
          <a:p>
            <a:pPr eaLnBrk="1" hangingPunct="1"/>
            <a:r>
              <a:rPr lang="en-US" altLang="zh-TW"/>
              <a:t>vertex corresponds to every edge of the original graph </a:t>
            </a:r>
          </a:p>
          <a:p>
            <a:pPr eaLnBrk="1" hangingPunct="1"/>
            <a:r>
              <a:rPr lang="en-US" altLang="zh-TW"/>
              <a:t>edge between two vertices when the corresponding edges are incident with the same vertex in the original graph.</a:t>
            </a:r>
          </a:p>
          <a:p>
            <a:pPr eaLnBrk="1" hangingPunct="1"/>
            <a:endParaRPr lang="en-US" altLang="zh-TW"/>
          </a:p>
          <a:p>
            <a:pPr eaLnBrk="1" hangingPunct="1"/>
            <a:endParaRPr lang="en-US" altLang="zh-TW"/>
          </a:p>
          <a:p>
            <a:pPr eaLnBrk="1" hangingPunct="1"/>
            <a:endParaRPr lang="en-US" altLang="zh-TW"/>
          </a:p>
        </p:txBody>
      </p:sp>
      <p:grpSp>
        <p:nvGrpSpPr>
          <p:cNvPr id="2" name="Group 72"/>
          <p:cNvGrpSpPr>
            <a:grpSpLocks/>
          </p:cNvGrpSpPr>
          <p:nvPr/>
        </p:nvGrpSpPr>
        <p:grpSpPr bwMode="auto">
          <a:xfrm>
            <a:off x="1219200" y="4276725"/>
            <a:ext cx="2592388" cy="1408113"/>
            <a:chOff x="1219200" y="4413360"/>
            <a:chExt cx="2592729" cy="1408320"/>
          </a:xfrm>
        </p:grpSpPr>
        <p:sp>
          <p:nvSpPr>
            <p:cNvPr id="22570" name="AutoShape 5"/>
            <p:cNvSpPr>
              <a:spLocks noChangeArrowheads="1"/>
            </p:cNvSpPr>
            <p:nvPr/>
          </p:nvSpPr>
          <p:spPr bwMode="auto">
            <a:xfrm>
              <a:off x="1219200" y="4413360"/>
              <a:ext cx="86810" cy="10907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2571" name="AutoShape 6"/>
            <p:cNvSpPr>
              <a:spLocks noChangeArrowheads="1"/>
            </p:cNvSpPr>
            <p:nvPr/>
          </p:nvSpPr>
          <p:spPr bwMode="auto">
            <a:xfrm>
              <a:off x="1219200" y="5685938"/>
              <a:ext cx="86810" cy="10907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2572" name="AutoShape 7"/>
            <p:cNvSpPr>
              <a:spLocks noChangeArrowheads="1"/>
            </p:cNvSpPr>
            <p:nvPr/>
          </p:nvSpPr>
          <p:spPr bwMode="auto">
            <a:xfrm>
              <a:off x="1873170" y="5060557"/>
              <a:ext cx="86810" cy="10907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22573" name="AutoShape 8"/>
            <p:cNvCxnSpPr>
              <a:cxnSpLocks noChangeShapeType="1"/>
              <a:stCxn id="22570" idx="5"/>
              <a:endCxn id="22572" idx="1"/>
            </p:cNvCxnSpPr>
            <p:nvPr/>
          </p:nvCxnSpPr>
          <p:spPr bwMode="auto">
            <a:xfrm>
              <a:off x="1292506" y="4505470"/>
              <a:ext cx="594167" cy="5720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74" name="AutoShape 9"/>
            <p:cNvCxnSpPr>
              <a:cxnSpLocks noChangeShapeType="1"/>
              <a:stCxn id="22572" idx="3"/>
              <a:endCxn id="22571" idx="7"/>
            </p:cNvCxnSpPr>
            <p:nvPr/>
          </p:nvCxnSpPr>
          <p:spPr bwMode="auto">
            <a:xfrm flipH="1">
              <a:off x="1292506" y="5152667"/>
              <a:ext cx="594167" cy="5502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575" name="AutoShape 10"/>
            <p:cNvSpPr>
              <a:spLocks noChangeArrowheads="1"/>
            </p:cNvSpPr>
            <p:nvPr/>
          </p:nvSpPr>
          <p:spPr bwMode="auto">
            <a:xfrm rot="-10672672">
              <a:off x="3723190" y="5712602"/>
              <a:ext cx="86810" cy="10907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2576" name="AutoShape 11"/>
            <p:cNvSpPr>
              <a:spLocks noChangeArrowheads="1"/>
            </p:cNvSpPr>
            <p:nvPr/>
          </p:nvSpPr>
          <p:spPr bwMode="auto">
            <a:xfrm rot="-10672672">
              <a:off x="3725119" y="4432751"/>
              <a:ext cx="86810" cy="10907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2577" name="AutoShape 12"/>
            <p:cNvSpPr>
              <a:spLocks noChangeArrowheads="1"/>
            </p:cNvSpPr>
            <p:nvPr/>
          </p:nvSpPr>
          <p:spPr bwMode="auto">
            <a:xfrm rot="-10672672">
              <a:off x="3051858" y="5062981"/>
              <a:ext cx="86810" cy="10907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22578" name="AutoShape 13"/>
            <p:cNvCxnSpPr>
              <a:cxnSpLocks noChangeShapeType="1"/>
              <a:stCxn id="22575" idx="5"/>
              <a:endCxn id="22577" idx="1"/>
            </p:cNvCxnSpPr>
            <p:nvPr/>
          </p:nvCxnSpPr>
          <p:spPr bwMode="auto">
            <a:xfrm flipH="1" flipV="1">
              <a:off x="3125165" y="5159939"/>
              <a:ext cx="613458" cy="56963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79" name="AutoShape 14"/>
            <p:cNvCxnSpPr>
              <a:cxnSpLocks noChangeShapeType="1"/>
              <a:stCxn id="22577" idx="3"/>
              <a:endCxn id="22576" idx="7"/>
            </p:cNvCxnSpPr>
            <p:nvPr/>
          </p:nvCxnSpPr>
          <p:spPr bwMode="auto">
            <a:xfrm flipV="1">
              <a:off x="3127094" y="4524862"/>
              <a:ext cx="609600" cy="5575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80" name="AutoShape 15"/>
            <p:cNvCxnSpPr>
              <a:cxnSpLocks noChangeShapeType="1"/>
              <a:stCxn id="22576" idx="0"/>
              <a:endCxn id="22575" idx="4"/>
            </p:cNvCxnSpPr>
            <p:nvPr/>
          </p:nvCxnSpPr>
          <p:spPr bwMode="auto">
            <a:xfrm>
              <a:off x="3767559" y="4544253"/>
              <a:ext cx="1929" cy="11707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81" name="AutoShape 16"/>
            <p:cNvCxnSpPr>
              <a:cxnSpLocks noChangeShapeType="1"/>
              <a:stCxn id="22572" idx="6"/>
              <a:endCxn id="22577" idx="6"/>
            </p:cNvCxnSpPr>
            <p:nvPr/>
          </p:nvCxnSpPr>
          <p:spPr bwMode="auto">
            <a:xfrm>
              <a:off x="1959980" y="5116308"/>
              <a:ext cx="109187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582" name="Text Box 17"/>
            <p:cNvSpPr txBox="1">
              <a:spLocks noChangeArrowheads="1"/>
            </p:cNvSpPr>
            <p:nvPr/>
          </p:nvSpPr>
          <p:spPr bwMode="auto">
            <a:xfrm>
              <a:off x="1524000" y="4442447"/>
              <a:ext cx="449484" cy="3345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zh-TW" sz="2000" i="1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2583" name="Text Box 18"/>
            <p:cNvSpPr txBox="1">
              <a:spLocks noChangeArrowheads="1"/>
            </p:cNvSpPr>
            <p:nvPr/>
          </p:nvSpPr>
          <p:spPr bwMode="auto">
            <a:xfrm>
              <a:off x="1504709" y="5385367"/>
              <a:ext cx="293225" cy="3345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zh-TW" sz="2000" i="1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22584" name="Text Box 19"/>
            <p:cNvSpPr txBox="1">
              <a:spLocks noChangeArrowheads="1"/>
            </p:cNvSpPr>
            <p:nvPr/>
          </p:nvSpPr>
          <p:spPr bwMode="auto">
            <a:xfrm>
              <a:off x="2380912" y="4722260"/>
              <a:ext cx="29848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zh-TW" sz="2000" i="1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22585" name="Text Box 20"/>
            <p:cNvSpPr txBox="1">
              <a:spLocks noChangeArrowheads="1"/>
            </p:cNvSpPr>
            <p:nvPr/>
          </p:nvSpPr>
          <p:spPr bwMode="auto">
            <a:xfrm>
              <a:off x="3127094" y="4434840"/>
              <a:ext cx="45527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kumimoji="0" lang="en-US" altLang="zh-TW" sz="2000" i="1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22586" name="Text Box 21"/>
            <p:cNvSpPr txBox="1">
              <a:spLocks noChangeArrowheads="1"/>
            </p:cNvSpPr>
            <p:nvPr/>
          </p:nvSpPr>
          <p:spPr bwMode="auto">
            <a:xfrm>
              <a:off x="3073078" y="5297434"/>
              <a:ext cx="45527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kumimoji="0" lang="en-US" altLang="zh-TW" sz="2000" i="1">
                  <a:latin typeface="Times New Roman" pitchFamily="18" charset="0"/>
                </a:rPr>
                <a:t>e</a:t>
              </a:r>
            </a:p>
          </p:txBody>
        </p:sp>
      </p:grpSp>
      <p:sp>
        <p:nvSpPr>
          <p:cNvPr id="31" name="Text Box 22"/>
          <p:cNvSpPr txBox="1">
            <a:spLocks noChangeArrowheads="1"/>
          </p:cNvSpPr>
          <p:nvPr/>
        </p:nvSpPr>
        <p:spPr bwMode="auto">
          <a:xfrm>
            <a:off x="3689350" y="4772025"/>
            <a:ext cx="455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en-US" altLang="zh-TW" sz="2000" i="1">
                <a:latin typeface="Times New Roman" pitchFamily="18" charset="0"/>
              </a:rPr>
              <a:t>f</a:t>
            </a: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5119688" y="3902075"/>
            <a:ext cx="3230562" cy="2117725"/>
            <a:chOff x="3084" y="3062"/>
            <a:chExt cx="1316" cy="876"/>
          </a:xfrm>
        </p:grpSpPr>
        <p:sp>
          <p:nvSpPr>
            <p:cNvPr id="22550" name="AutoShape 24"/>
            <p:cNvSpPr>
              <a:spLocks noChangeArrowheads="1"/>
            </p:cNvSpPr>
            <p:nvPr/>
          </p:nvSpPr>
          <p:spPr bwMode="auto">
            <a:xfrm>
              <a:off x="3153" y="3217"/>
              <a:ext cx="45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2551" name="AutoShape 25"/>
            <p:cNvSpPr>
              <a:spLocks noChangeArrowheads="1"/>
            </p:cNvSpPr>
            <p:nvPr/>
          </p:nvSpPr>
          <p:spPr bwMode="auto">
            <a:xfrm>
              <a:off x="3153" y="3742"/>
              <a:ext cx="45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2552" name="AutoShape 26"/>
            <p:cNvSpPr>
              <a:spLocks noChangeArrowheads="1"/>
            </p:cNvSpPr>
            <p:nvPr/>
          </p:nvSpPr>
          <p:spPr bwMode="auto">
            <a:xfrm>
              <a:off x="3492" y="3484"/>
              <a:ext cx="45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22553" name="AutoShape 27"/>
            <p:cNvCxnSpPr>
              <a:cxnSpLocks noChangeShapeType="1"/>
              <a:stCxn id="22550" idx="5"/>
              <a:endCxn id="22552" idx="1"/>
            </p:cNvCxnSpPr>
            <p:nvPr/>
          </p:nvCxnSpPr>
          <p:spPr bwMode="auto">
            <a:xfrm>
              <a:off x="3191" y="3255"/>
              <a:ext cx="308" cy="2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54" name="AutoShape 28"/>
            <p:cNvCxnSpPr>
              <a:cxnSpLocks noChangeShapeType="1"/>
              <a:stCxn id="22552" idx="3"/>
              <a:endCxn id="22551" idx="7"/>
            </p:cNvCxnSpPr>
            <p:nvPr/>
          </p:nvCxnSpPr>
          <p:spPr bwMode="auto">
            <a:xfrm flipH="1">
              <a:off x="3191" y="3522"/>
              <a:ext cx="308" cy="22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555" name="AutoShape 29"/>
            <p:cNvSpPr>
              <a:spLocks noChangeArrowheads="1"/>
            </p:cNvSpPr>
            <p:nvPr/>
          </p:nvSpPr>
          <p:spPr bwMode="auto">
            <a:xfrm rot="-10672672">
              <a:off x="3838" y="3747"/>
              <a:ext cx="45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2556" name="AutoShape 30"/>
            <p:cNvSpPr>
              <a:spLocks noChangeArrowheads="1"/>
            </p:cNvSpPr>
            <p:nvPr/>
          </p:nvSpPr>
          <p:spPr bwMode="auto">
            <a:xfrm rot="-10672672">
              <a:off x="3841" y="3219"/>
              <a:ext cx="45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22557" name="AutoShape 31"/>
            <p:cNvCxnSpPr>
              <a:cxnSpLocks noChangeShapeType="1"/>
              <a:stCxn id="22555" idx="5"/>
            </p:cNvCxnSpPr>
            <p:nvPr/>
          </p:nvCxnSpPr>
          <p:spPr bwMode="auto">
            <a:xfrm flipH="1" flipV="1">
              <a:off x="3530" y="3519"/>
              <a:ext cx="316" cy="2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58" name="AutoShape 32"/>
            <p:cNvCxnSpPr>
              <a:cxnSpLocks noChangeShapeType="1"/>
              <a:endCxn id="22556" idx="7"/>
            </p:cNvCxnSpPr>
            <p:nvPr/>
          </p:nvCxnSpPr>
          <p:spPr bwMode="auto">
            <a:xfrm flipV="1">
              <a:off x="3531" y="3257"/>
              <a:ext cx="316" cy="23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59" name="AutoShape 33"/>
            <p:cNvCxnSpPr>
              <a:cxnSpLocks noChangeShapeType="1"/>
              <a:stCxn id="22556" idx="0"/>
              <a:endCxn id="22555" idx="4"/>
            </p:cNvCxnSpPr>
            <p:nvPr/>
          </p:nvCxnSpPr>
          <p:spPr bwMode="auto">
            <a:xfrm flipH="1">
              <a:off x="3862" y="3265"/>
              <a:ext cx="1" cy="48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560" name="Text Box 34"/>
            <p:cNvSpPr txBox="1">
              <a:spLocks noChangeArrowheads="1"/>
            </p:cNvSpPr>
            <p:nvPr/>
          </p:nvSpPr>
          <p:spPr bwMode="auto">
            <a:xfrm>
              <a:off x="3111" y="3068"/>
              <a:ext cx="12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zh-TW" sz="2000" i="1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2561" name="Text Box 35"/>
            <p:cNvSpPr txBox="1">
              <a:spLocks noChangeArrowheads="1"/>
            </p:cNvSpPr>
            <p:nvPr/>
          </p:nvSpPr>
          <p:spPr bwMode="auto">
            <a:xfrm>
              <a:off x="3084" y="3773"/>
              <a:ext cx="12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zh-TW" sz="2000" i="1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22562" name="Text Box 36"/>
            <p:cNvSpPr txBox="1">
              <a:spLocks noChangeArrowheads="1"/>
            </p:cNvSpPr>
            <p:nvPr/>
          </p:nvSpPr>
          <p:spPr bwMode="auto">
            <a:xfrm>
              <a:off x="3457" y="3338"/>
              <a:ext cx="122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zh-TW" sz="2000" i="1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22563" name="Text Box 37"/>
            <p:cNvSpPr txBox="1">
              <a:spLocks noChangeArrowheads="1"/>
            </p:cNvSpPr>
            <p:nvPr/>
          </p:nvSpPr>
          <p:spPr bwMode="auto">
            <a:xfrm>
              <a:off x="3750" y="3062"/>
              <a:ext cx="23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kumimoji="0" lang="en-US" altLang="zh-TW" sz="2000" i="1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22564" name="Text Box 38"/>
            <p:cNvSpPr txBox="1">
              <a:spLocks noChangeArrowheads="1"/>
            </p:cNvSpPr>
            <p:nvPr/>
          </p:nvSpPr>
          <p:spPr bwMode="auto">
            <a:xfrm>
              <a:off x="3742" y="3761"/>
              <a:ext cx="23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kumimoji="0" lang="en-US" altLang="zh-TW" sz="2000" i="1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22565" name="Text Box 39"/>
            <p:cNvSpPr txBox="1">
              <a:spLocks noChangeArrowheads="1"/>
            </p:cNvSpPr>
            <p:nvPr/>
          </p:nvSpPr>
          <p:spPr bwMode="auto">
            <a:xfrm>
              <a:off x="4164" y="3429"/>
              <a:ext cx="23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kumimoji="0" lang="en-US" altLang="zh-TW" sz="2000" i="1">
                  <a:latin typeface="Times New Roman" pitchFamily="18" charset="0"/>
                </a:rPr>
                <a:t>f</a:t>
              </a:r>
            </a:p>
          </p:txBody>
        </p:sp>
        <p:sp>
          <p:nvSpPr>
            <p:cNvPr id="22566" name="AutoShape 40"/>
            <p:cNvSpPr>
              <a:spLocks noChangeArrowheads="1"/>
            </p:cNvSpPr>
            <p:nvPr/>
          </p:nvSpPr>
          <p:spPr bwMode="auto">
            <a:xfrm>
              <a:off x="4177" y="3489"/>
              <a:ext cx="45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22567" name="AutoShape 41"/>
            <p:cNvCxnSpPr>
              <a:cxnSpLocks noChangeShapeType="1"/>
              <a:endCxn id="22566" idx="1"/>
            </p:cNvCxnSpPr>
            <p:nvPr/>
          </p:nvCxnSpPr>
          <p:spPr bwMode="auto">
            <a:xfrm>
              <a:off x="3876" y="3260"/>
              <a:ext cx="308" cy="2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68" name="AutoShape 42"/>
            <p:cNvCxnSpPr>
              <a:cxnSpLocks noChangeShapeType="1"/>
              <a:stCxn id="22566" idx="3"/>
            </p:cNvCxnSpPr>
            <p:nvPr/>
          </p:nvCxnSpPr>
          <p:spPr bwMode="auto">
            <a:xfrm flipH="1">
              <a:off x="3876" y="3527"/>
              <a:ext cx="308" cy="22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69" name="AutoShape 43"/>
            <p:cNvCxnSpPr>
              <a:cxnSpLocks noChangeShapeType="1"/>
              <a:stCxn id="22550" idx="4"/>
              <a:endCxn id="22551" idx="0"/>
            </p:cNvCxnSpPr>
            <p:nvPr/>
          </p:nvCxnSpPr>
          <p:spPr bwMode="auto">
            <a:xfrm>
              <a:off x="3176" y="3262"/>
              <a:ext cx="0" cy="4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65"/>
          <p:cNvGrpSpPr>
            <a:grpSpLocks/>
          </p:cNvGrpSpPr>
          <p:nvPr/>
        </p:nvGrpSpPr>
        <p:grpSpPr bwMode="auto">
          <a:xfrm>
            <a:off x="1290638" y="4357688"/>
            <a:ext cx="2490787" cy="1243012"/>
            <a:chOff x="5131120" y="4601171"/>
            <a:chExt cx="2490055" cy="1241983"/>
          </a:xfrm>
        </p:grpSpPr>
        <p:cxnSp>
          <p:nvCxnSpPr>
            <p:cNvPr id="22544" name="Straight Connector 66"/>
            <p:cNvCxnSpPr>
              <a:cxnSpLocks noChangeShapeType="1"/>
            </p:cNvCxnSpPr>
            <p:nvPr/>
          </p:nvCxnSpPr>
          <p:spPr bwMode="auto">
            <a:xfrm rot="16200000" flipH="1">
              <a:off x="5138001" y="4594290"/>
              <a:ext cx="578794" cy="592555"/>
            </a:xfrm>
            <a:prstGeom prst="line">
              <a:avLst/>
            </a:prstGeom>
            <a:noFill/>
            <a:ln w="25400" algn="ctr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45" name="Straight Connector 67"/>
            <p:cNvCxnSpPr>
              <a:cxnSpLocks noChangeShapeType="1"/>
            </p:cNvCxnSpPr>
            <p:nvPr/>
          </p:nvCxnSpPr>
          <p:spPr bwMode="auto">
            <a:xfrm rot="16200000" flipH="1">
              <a:off x="6979129" y="5244935"/>
              <a:ext cx="579035" cy="612858"/>
            </a:xfrm>
            <a:prstGeom prst="line">
              <a:avLst/>
            </a:prstGeom>
            <a:noFill/>
            <a:ln w="25400" algn="ctr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46" name="Straight Connector 68"/>
            <p:cNvCxnSpPr>
              <a:cxnSpLocks noChangeShapeType="1"/>
            </p:cNvCxnSpPr>
            <p:nvPr/>
          </p:nvCxnSpPr>
          <p:spPr bwMode="auto">
            <a:xfrm rot="5400000" flipH="1" flipV="1">
              <a:off x="5149076" y="5240321"/>
              <a:ext cx="556645" cy="592555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47" name="Straight Connector 69"/>
            <p:cNvCxnSpPr>
              <a:cxnSpLocks noChangeShapeType="1"/>
            </p:cNvCxnSpPr>
            <p:nvPr/>
          </p:nvCxnSpPr>
          <p:spPr bwMode="auto">
            <a:xfrm rot="5400000" flipH="1" flipV="1">
              <a:off x="6993116" y="4600241"/>
              <a:ext cx="556645" cy="592555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48" name="Straight Connector 70"/>
            <p:cNvCxnSpPr>
              <a:cxnSpLocks noChangeShapeType="1"/>
            </p:cNvCxnSpPr>
            <p:nvPr/>
          </p:nvCxnSpPr>
          <p:spPr bwMode="auto">
            <a:xfrm>
              <a:off x="5797770" y="5234360"/>
              <a:ext cx="1091854" cy="855"/>
            </a:xfrm>
            <a:prstGeom prst="line">
              <a:avLst/>
            </a:prstGeom>
            <a:noFill/>
            <a:ln w="25400" algn="ctr">
              <a:solidFill>
                <a:srgbClr val="99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49" name="Straight Connector 71"/>
            <p:cNvCxnSpPr>
              <a:cxnSpLocks noChangeShapeType="1"/>
            </p:cNvCxnSpPr>
            <p:nvPr/>
          </p:nvCxnSpPr>
          <p:spPr bwMode="auto">
            <a:xfrm rot="16200000" flipH="1">
              <a:off x="7010097" y="5232076"/>
              <a:ext cx="1221185" cy="971"/>
            </a:xfrm>
            <a:prstGeom prst="line">
              <a:avLst/>
            </a:prstGeom>
            <a:noFill/>
            <a:ln w="25400" algn="ctr">
              <a:solidFill>
                <a:srgbClr val="99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" name="Group 79"/>
          <p:cNvGrpSpPr>
            <a:grpSpLocks/>
          </p:cNvGrpSpPr>
          <p:nvPr/>
        </p:nvGrpSpPr>
        <p:grpSpPr bwMode="auto">
          <a:xfrm>
            <a:off x="5256213" y="4225925"/>
            <a:ext cx="2695575" cy="1460500"/>
            <a:chOff x="5256414" y="4393276"/>
            <a:chExt cx="2694709" cy="1460269"/>
          </a:xfrm>
        </p:grpSpPr>
        <p:sp>
          <p:nvSpPr>
            <p:cNvPr id="22538" name="Oval 73"/>
            <p:cNvSpPr>
              <a:spLocks noChangeArrowheads="1"/>
            </p:cNvSpPr>
            <p:nvPr/>
          </p:nvSpPr>
          <p:spPr bwMode="auto">
            <a:xfrm>
              <a:off x="5271654" y="5673436"/>
              <a:ext cx="180109" cy="180109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22539" name="Oval 74"/>
            <p:cNvSpPr>
              <a:spLocks noChangeArrowheads="1"/>
            </p:cNvSpPr>
            <p:nvPr/>
          </p:nvSpPr>
          <p:spPr bwMode="auto">
            <a:xfrm>
              <a:off x="7771014" y="5033356"/>
              <a:ext cx="180109" cy="180109"/>
            </a:xfrm>
            <a:prstGeom prst="ellipse">
              <a:avLst/>
            </a:prstGeom>
            <a:solidFill>
              <a:srgbClr val="9933FF"/>
            </a:solidFill>
            <a:ln w="9525" algn="ctr">
              <a:solidFill>
                <a:srgbClr val="99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22540" name="Oval 75"/>
            <p:cNvSpPr>
              <a:spLocks noChangeArrowheads="1"/>
            </p:cNvSpPr>
            <p:nvPr/>
          </p:nvSpPr>
          <p:spPr bwMode="auto">
            <a:xfrm>
              <a:off x="6948054" y="4393276"/>
              <a:ext cx="180109" cy="180109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22541" name="Oval 76"/>
            <p:cNvSpPr>
              <a:spLocks noChangeArrowheads="1"/>
            </p:cNvSpPr>
            <p:nvPr/>
          </p:nvSpPr>
          <p:spPr bwMode="auto">
            <a:xfrm>
              <a:off x="6094614" y="5033356"/>
              <a:ext cx="180109" cy="180109"/>
            </a:xfrm>
            <a:prstGeom prst="ellipse">
              <a:avLst/>
            </a:prstGeom>
            <a:solidFill>
              <a:srgbClr val="9933FF"/>
            </a:solidFill>
            <a:ln w="9525" algn="ctr">
              <a:solidFill>
                <a:srgbClr val="99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22542" name="Oval 77"/>
            <p:cNvSpPr>
              <a:spLocks noChangeArrowheads="1"/>
            </p:cNvSpPr>
            <p:nvPr/>
          </p:nvSpPr>
          <p:spPr bwMode="auto">
            <a:xfrm>
              <a:off x="5256414" y="4408516"/>
              <a:ext cx="180109" cy="180109"/>
            </a:xfrm>
            <a:prstGeom prst="ellipse">
              <a:avLst/>
            </a:prstGeom>
            <a:solidFill>
              <a:srgbClr val="00B050"/>
            </a:solidFill>
            <a:ln w="9525" algn="ctr">
              <a:solidFill>
                <a:srgbClr val="99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22543" name="Oval 78"/>
            <p:cNvSpPr>
              <a:spLocks noChangeArrowheads="1"/>
            </p:cNvSpPr>
            <p:nvPr/>
          </p:nvSpPr>
          <p:spPr bwMode="auto">
            <a:xfrm>
              <a:off x="6948054" y="5658196"/>
              <a:ext cx="180109" cy="180109"/>
            </a:xfrm>
            <a:prstGeom prst="ellipse">
              <a:avLst/>
            </a:prstGeom>
            <a:solidFill>
              <a:srgbClr val="00B050"/>
            </a:solidFill>
            <a:ln w="9525" algn="ctr">
              <a:solidFill>
                <a:srgbClr val="99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</p:grpSp>
      <p:sp>
        <p:nvSpPr>
          <p:cNvPr id="58" name="矩形 57"/>
          <p:cNvSpPr>
            <a:spLocks noChangeArrowheads="1"/>
          </p:cNvSpPr>
          <p:nvPr/>
        </p:nvSpPr>
        <p:spPr bwMode="auto">
          <a:xfrm>
            <a:off x="434975" y="6019800"/>
            <a:ext cx="74977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sz="2400">
                <a:solidFill>
                  <a:srgbClr val="FF0000"/>
                </a:solidFill>
              </a:rPr>
              <a:t> Graph coloring should be the most general problem.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8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68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68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8995" grpId="0" build="p" autoUpdateAnimBg="0"/>
      <p:bldP spid="31" grpId="0"/>
      <p:bldP spid="5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37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How Many Colors?</a:t>
            </a:r>
          </a:p>
        </p:txBody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3700" y="881063"/>
            <a:ext cx="8229600" cy="1350962"/>
          </a:xfrm>
        </p:spPr>
        <p:txBody>
          <a:bodyPr/>
          <a:lstStyle/>
          <a:p>
            <a:pPr eaLnBrk="1" hangingPunct="1"/>
            <a:r>
              <a:rPr lang="en-US" altLang="zh-TW"/>
              <a:t>Some graphs require fewer colors</a:t>
            </a:r>
          </a:p>
          <a:p>
            <a:pPr eaLnBrk="1" hangingPunct="1"/>
            <a:r>
              <a:rPr lang="en-US" altLang="zh-TW"/>
              <a:t>Non-planar graphs may require more than 4 colors</a:t>
            </a:r>
          </a:p>
          <a:p>
            <a:pPr eaLnBrk="1" hangingPunct="1"/>
            <a:r>
              <a:rPr lang="en-US" altLang="zh-TW" i="1">
                <a:solidFill>
                  <a:srgbClr val="0000FF"/>
                </a:solidFill>
              </a:rPr>
              <a:t>Example:</a:t>
            </a:r>
            <a:r>
              <a:rPr lang="en-US" altLang="zh-TW"/>
              <a:t> How many colors are required?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87425" y="2317750"/>
            <a:ext cx="1685925" cy="890588"/>
            <a:chOff x="606" y="2819"/>
            <a:chExt cx="1062" cy="561"/>
          </a:xfrm>
        </p:grpSpPr>
        <p:sp>
          <p:nvSpPr>
            <p:cNvPr id="23598" name="AutoShape 5"/>
            <p:cNvSpPr>
              <a:spLocks noChangeArrowheads="1"/>
            </p:cNvSpPr>
            <p:nvPr/>
          </p:nvSpPr>
          <p:spPr bwMode="auto">
            <a:xfrm>
              <a:off x="648" y="2852"/>
              <a:ext cx="560" cy="493"/>
            </a:xfrm>
            <a:prstGeom prst="hexagon">
              <a:avLst>
                <a:gd name="adj" fmla="val 28398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599" name="Text Box 6"/>
            <p:cNvSpPr txBox="1">
              <a:spLocks noChangeArrowheads="1"/>
            </p:cNvSpPr>
            <p:nvPr/>
          </p:nvSpPr>
          <p:spPr bwMode="auto">
            <a:xfrm>
              <a:off x="1273" y="3140"/>
              <a:ext cx="3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/>
                <a:t>C</a:t>
              </a:r>
              <a:r>
                <a:rPr lang="en-US" altLang="zh-TW" baseline="-25000"/>
                <a:t>6</a:t>
              </a:r>
            </a:p>
          </p:txBody>
        </p:sp>
        <p:sp>
          <p:nvSpPr>
            <p:cNvPr id="23600" name="Oval 7"/>
            <p:cNvSpPr>
              <a:spLocks noChangeArrowheads="1"/>
            </p:cNvSpPr>
            <p:nvPr/>
          </p:nvSpPr>
          <p:spPr bwMode="auto">
            <a:xfrm>
              <a:off x="738" y="3296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601" name="Oval 8"/>
            <p:cNvSpPr>
              <a:spLocks noChangeArrowheads="1"/>
            </p:cNvSpPr>
            <p:nvPr/>
          </p:nvSpPr>
          <p:spPr bwMode="auto">
            <a:xfrm>
              <a:off x="606" y="3066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602" name="Oval 9"/>
            <p:cNvSpPr>
              <a:spLocks noChangeArrowheads="1"/>
            </p:cNvSpPr>
            <p:nvPr/>
          </p:nvSpPr>
          <p:spPr bwMode="auto">
            <a:xfrm>
              <a:off x="746" y="2819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603" name="Oval 10"/>
            <p:cNvSpPr>
              <a:spLocks noChangeArrowheads="1"/>
            </p:cNvSpPr>
            <p:nvPr/>
          </p:nvSpPr>
          <p:spPr bwMode="auto">
            <a:xfrm>
              <a:off x="1009" y="2819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604" name="Oval 11"/>
            <p:cNvSpPr>
              <a:spLocks noChangeArrowheads="1"/>
            </p:cNvSpPr>
            <p:nvPr/>
          </p:nvSpPr>
          <p:spPr bwMode="auto">
            <a:xfrm>
              <a:off x="1166" y="3066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605" name="Oval 12"/>
            <p:cNvSpPr>
              <a:spLocks noChangeArrowheads="1"/>
            </p:cNvSpPr>
            <p:nvPr/>
          </p:nvSpPr>
          <p:spPr bwMode="auto">
            <a:xfrm>
              <a:off x="1018" y="329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951163" y="2274888"/>
            <a:ext cx="1658937" cy="955675"/>
            <a:chOff x="1955" y="2792"/>
            <a:chExt cx="1045" cy="602"/>
          </a:xfrm>
        </p:grpSpPr>
        <p:sp>
          <p:nvSpPr>
            <p:cNvPr id="23581" name="AutoShape 14"/>
            <p:cNvSpPr>
              <a:spLocks noChangeArrowheads="1"/>
            </p:cNvSpPr>
            <p:nvPr/>
          </p:nvSpPr>
          <p:spPr bwMode="auto">
            <a:xfrm>
              <a:off x="1988" y="2835"/>
              <a:ext cx="576" cy="510"/>
            </a:xfrm>
            <a:prstGeom prst="hexagon">
              <a:avLst>
                <a:gd name="adj" fmla="val 28235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582" name="Text Box 15"/>
            <p:cNvSpPr txBox="1">
              <a:spLocks noChangeArrowheads="1"/>
            </p:cNvSpPr>
            <p:nvPr/>
          </p:nvSpPr>
          <p:spPr bwMode="auto">
            <a:xfrm>
              <a:off x="2605" y="3147"/>
              <a:ext cx="3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/>
                <a:t>K</a:t>
              </a:r>
              <a:r>
                <a:rPr lang="en-US" altLang="zh-TW" baseline="-25000"/>
                <a:t>6</a:t>
              </a:r>
            </a:p>
          </p:txBody>
        </p:sp>
        <p:sp>
          <p:nvSpPr>
            <p:cNvPr id="23583" name="Line 16"/>
            <p:cNvSpPr>
              <a:spLocks noChangeShapeType="1"/>
            </p:cNvSpPr>
            <p:nvPr/>
          </p:nvSpPr>
          <p:spPr bwMode="auto">
            <a:xfrm flipH="1">
              <a:off x="1996" y="2844"/>
              <a:ext cx="420" cy="2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4" name="Line 17"/>
            <p:cNvSpPr>
              <a:spLocks noChangeShapeType="1"/>
            </p:cNvSpPr>
            <p:nvPr/>
          </p:nvSpPr>
          <p:spPr bwMode="auto">
            <a:xfrm>
              <a:off x="1988" y="3090"/>
              <a:ext cx="412" cy="2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5" name="Line 18"/>
            <p:cNvSpPr>
              <a:spLocks noChangeShapeType="1"/>
            </p:cNvSpPr>
            <p:nvPr/>
          </p:nvSpPr>
          <p:spPr bwMode="auto">
            <a:xfrm>
              <a:off x="2408" y="2836"/>
              <a:ext cx="0" cy="5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6" name="Line 19"/>
            <p:cNvSpPr>
              <a:spLocks noChangeShapeType="1"/>
            </p:cNvSpPr>
            <p:nvPr/>
          </p:nvSpPr>
          <p:spPr bwMode="auto">
            <a:xfrm flipH="1">
              <a:off x="2129" y="3099"/>
              <a:ext cx="428" cy="2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7" name="Line 20"/>
            <p:cNvSpPr>
              <a:spLocks noChangeShapeType="1"/>
            </p:cNvSpPr>
            <p:nvPr/>
          </p:nvSpPr>
          <p:spPr bwMode="auto">
            <a:xfrm>
              <a:off x="2121" y="2844"/>
              <a:ext cx="427" cy="2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8" name="Line 21"/>
            <p:cNvSpPr>
              <a:spLocks noChangeShapeType="1"/>
            </p:cNvSpPr>
            <p:nvPr/>
          </p:nvSpPr>
          <p:spPr bwMode="auto">
            <a:xfrm>
              <a:off x="2128" y="2845"/>
              <a:ext cx="0" cy="4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9" name="Line 22"/>
            <p:cNvSpPr>
              <a:spLocks noChangeShapeType="1"/>
            </p:cNvSpPr>
            <p:nvPr/>
          </p:nvSpPr>
          <p:spPr bwMode="auto">
            <a:xfrm>
              <a:off x="2005" y="3098"/>
              <a:ext cx="55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0" name="Line 23"/>
            <p:cNvSpPr>
              <a:spLocks noChangeShapeType="1"/>
            </p:cNvSpPr>
            <p:nvPr/>
          </p:nvSpPr>
          <p:spPr bwMode="auto">
            <a:xfrm>
              <a:off x="2128" y="2843"/>
              <a:ext cx="288" cy="4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1" name="Line 24"/>
            <p:cNvSpPr>
              <a:spLocks noChangeShapeType="1"/>
            </p:cNvSpPr>
            <p:nvPr/>
          </p:nvSpPr>
          <p:spPr bwMode="auto">
            <a:xfrm flipH="1">
              <a:off x="2128" y="2835"/>
              <a:ext cx="280" cy="5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2" name="Oval 25"/>
            <p:cNvSpPr>
              <a:spLocks noChangeArrowheads="1"/>
            </p:cNvSpPr>
            <p:nvPr/>
          </p:nvSpPr>
          <p:spPr bwMode="auto">
            <a:xfrm>
              <a:off x="2086" y="3302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593" name="Oval 26"/>
            <p:cNvSpPr>
              <a:spLocks noChangeArrowheads="1"/>
            </p:cNvSpPr>
            <p:nvPr/>
          </p:nvSpPr>
          <p:spPr bwMode="auto">
            <a:xfrm>
              <a:off x="2350" y="331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594" name="Oval 27"/>
            <p:cNvSpPr>
              <a:spLocks noChangeArrowheads="1"/>
            </p:cNvSpPr>
            <p:nvPr/>
          </p:nvSpPr>
          <p:spPr bwMode="auto">
            <a:xfrm>
              <a:off x="2514" y="3056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595" name="Oval 28"/>
            <p:cNvSpPr>
              <a:spLocks noChangeArrowheads="1"/>
            </p:cNvSpPr>
            <p:nvPr/>
          </p:nvSpPr>
          <p:spPr bwMode="auto">
            <a:xfrm>
              <a:off x="2374" y="2800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596" name="Oval 29"/>
            <p:cNvSpPr>
              <a:spLocks noChangeArrowheads="1"/>
            </p:cNvSpPr>
            <p:nvPr/>
          </p:nvSpPr>
          <p:spPr bwMode="auto">
            <a:xfrm>
              <a:off x="2103" y="2792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597" name="Oval 30"/>
            <p:cNvSpPr>
              <a:spLocks noChangeArrowheads="1"/>
            </p:cNvSpPr>
            <p:nvPr/>
          </p:nvSpPr>
          <p:spPr bwMode="auto">
            <a:xfrm>
              <a:off x="1955" y="304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5038725" y="2203450"/>
            <a:ext cx="3160713" cy="993775"/>
            <a:chOff x="3142" y="2771"/>
            <a:chExt cx="1991" cy="626"/>
          </a:xfrm>
        </p:grpSpPr>
        <p:sp>
          <p:nvSpPr>
            <p:cNvPr id="23561" name="Line 32"/>
            <p:cNvSpPr>
              <a:spLocks noChangeShapeType="1"/>
            </p:cNvSpPr>
            <p:nvPr/>
          </p:nvSpPr>
          <p:spPr bwMode="auto">
            <a:xfrm>
              <a:off x="3405" y="2826"/>
              <a:ext cx="774" cy="5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2" name="Line 33"/>
            <p:cNvSpPr>
              <a:spLocks noChangeShapeType="1"/>
            </p:cNvSpPr>
            <p:nvPr/>
          </p:nvSpPr>
          <p:spPr bwMode="auto">
            <a:xfrm flipH="1">
              <a:off x="3669" y="2802"/>
              <a:ext cx="247" cy="5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3" name="Line 34"/>
            <p:cNvSpPr>
              <a:spLocks noChangeShapeType="1"/>
            </p:cNvSpPr>
            <p:nvPr/>
          </p:nvSpPr>
          <p:spPr bwMode="auto">
            <a:xfrm>
              <a:off x="4428" y="2843"/>
              <a:ext cx="264" cy="5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4" name="Line 35"/>
            <p:cNvSpPr>
              <a:spLocks noChangeShapeType="1"/>
            </p:cNvSpPr>
            <p:nvPr/>
          </p:nvSpPr>
          <p:spPr bwMode="auto">
            <a:xfrm>
              <a:off x="3900" y="2843"/>
              <a:ext cx="280" cy="5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5" name="Line 36"/>
            <p:cNvSpPr>
              <a:spLocks noChangeShapeType="1"/>
            </p:cNvSpPr>
            <p:nvPr/>
          </p:nvSpPr>
          <p:spPr bwMode="auto">
            <a:xfrm>
              <a:off x="3397" y="2819"/>
              <a:ext cx="1300" cy="5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6" name="Line 37"/>
            <p:cNvSpPr>
              <a:spLocks noChangeShapeType="1"/>
            </p:cNvSpPr>
            <p:nvPr/>
          </p:nvSpPr>
          <p:spPr bwMode="auto">
            <a:xfrm flipH="1">
              <a:off x="3150" y="2836"/>
              <a:ext cx="716" cy="5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7" name="Line 38"/>
            <p:cNvSpPr>
              <a:spLocks noChangeShapeType="1"/>
            </p:cNvSpPr>
            <p:nvPr/>
          </p:nvSpPr>
          <p:spPr bwMode="auto">
            <a:xfrm flipH="1">
              <a:off x="3669" y="2835"/>
              <a:ext cx="749" cy="5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8" name="Line 39"/>
            <p:cNvSpPr>
              <a:spLocks noChangeShapeType="1"/>
            </p:cNvSpPr>
            <p:nvPr/>
          </p:nvSpPr>
          <p:spPr bwMode="auto">
            <a:xfrm flipH="1">
              <a:off x="3184" y="2811"/>
              <a:ext cx="1226" cy="5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9" name="Line 40"/>
            <p:cNvSpPr>
              <a:spLocks noChangeShapeType="1"/>
            </p:cNvSpPr>
            <p:nvPr/>
          </p:nvSpPr>
          <p:spPr bwMode="auto">
            <a:xfrm flipH="1">
              <a:off x="4196" y="2786"/>
              <a:ext cx="247" cy="5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0" name="Line 41"/>
            <p:cNvSpPr>
              <a:spLocks noChangeShapeType="1"/>
            </p:cNvSpPr>
            <p:nvPr/>
          </p:nvSpPr>
          <p:spPr bwMode="auto">
            <a:xfrm>
              <a:off x="3899" y="2818"/>
              <a:ext cx="798" cy="5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1" name="Line 42"/>
            <p:cNvSpPr>
              <a:spLocks noChangeShapeType="1"/>
            </p:cNvSpPr>
            <p:nvPr/>
          </p:nvSpPr>
          <p:spPr bwMode="auto">
            <a:xfrm>
              <a:off x="3406" y="2819"/>
              <a:ext cx="247" cy="5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2" name="Line 43"/>
            <p:cNvSpPr>
              <a:spLocks noChangeShapeType="1"/>
            </p:cNvSpPr>
            <p:nvPr/>
          </p:nvSpPr>
          <p:spPr bwMode="auto">
            <a:xfrm flipH="1">
              <a:off x="3175" y="2819"/>
              <a:ext cx="247" cy="5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3" name="Oval 44"/>
            <p:cNvSpPr>
              <a:spLocks noChangeArrowheads="1"/>
            </p:cNvSpPr>
            <p:nvPr/>
          </p:nvSpPr>
          <p:spPr bwMode="auto">
            <a:xfrm>
              <a:off x="3357" y="277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574" name="Oval 45"/>
            <p:cNvSpPr>
              <a:spLocks noChangeArrowheads="1"/>
            </p:cNvSpPr>
            <p:nvPr/>
          </p:nvSpPr>
          <p:spPr bwMode="auto">
            <a:xfrm>
              <a:off x="3850" y="277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575" name="Oval 46"/>
            <p:cNvSpPr>
              <a:spLocks noChangeArrowheads="1"/>
            </p:cNvSpPr>
            <p:nvPr/>
          </p:nvSpPr>
          <p:spPr bwMode="auto">
            <a:xfrm>
              <a:off x="4377" y="277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576" name="Oval 47"/>
            <p:cNvSpPr>
              <a:spLocks noChangeArrowheads="1"/>
            </p:cNvSpPr>
            <p:nvPr/>
          </p:nvSpPr>
          <p:spPr bwMode="auto">
            <a:xfrm>
              <a:off x="4648" y="3289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577" name="Oval 48"/>
            <p:cNvSpPr>
              <a:spLocks noChangeArrowheads="1"/>
            </p:cNvSpPr>
            <p:nvPr/>
          </p:nvSpPr>
          <p:spPr bwMode="auto">
            <a:xfrm>
              <a:off x="4146" y="3306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578" name="Oval 49"/>
            <p:cNvSpPr>
              <a:spLocks noChangeArrowheads="1"/>
            </p:cNvSpPr>
            <p:nvPr/>
          </p:nvSpPr>
          <p:spPr bwMode="auto">
            <a:xfrm>
              <a:off x="3628" y="3314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579" name="Oval 50"/>
            <p:cNvSpPr>
              <a:spLocks noChangeArrowheads="1"/>
            </p:cNvSpPr>
            <p:nvPr/>
          </p:nvSpPr>
          <p:spPr bwMode="auto">
            <a:xfrm>
              <a:off x="3142" y="3314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580" name="Text Box 51"/>
            <p:cNvSpPr txBox="1">
              <a:spLocks noChangeArrowheads="1"/>
            </p:cNvSpPr>
            <p:nvPr/>
          </p:nvSpPr>
          <p:spPr bwMode="auto">
            <a:xfrm>
              <a:off x="4738" y="3136"/>
              <a:ext cx="3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/>
                <a:t>K</a:t>
              </a:r>
              <a:r>
                <a:rPr lang="en-US" altLang="zh-TW" baseline="-25000"/>
                <a:t>3,4</a:t>
              </a:r>
            </a:p>
          </p:txBody>
        </p:sp>
      </p:grpSp>
      <p:sp>
        <p:nvSpPr>
          <p:cNvPr id="437300" name="Text Box 52"/>
          <p:cNvSpPr txBox="1">
            <a:spLocks noChangeArrowheads="1"/>
          </p:cNvSpPr>
          <p:nvPr/>
        </p:nvSpPr>
        <p:spPr bwMode="auto">
          <a:xfrm>
            <a:off x="438150" y="3340100"/>
            <a:ext cx="82677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SzPct val="80000"/>
              <a:buFont typeface="Wingdings" pitchFamily="2" charset="2"/>
              <a:buNone/>
              <a:defRPr/>
            </a:pPr>
            <a:r>
              <a:rPr lang="en-US" sz="24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Chromatic number</a:t>
            </a:r>
            <a:r>
              <a:rPr lang="en-US" sz="2400" dirty="0">
                <a:latin typeface="Arial" charset="0"/>
              </a:rPr>
              <a:t> of a graph is the least number of colors needed for coloring a graph.</a:t>
            </a:r>
          </a:p>
          <a:p>
            <a:pPr>
              <a:spcBef>
                <a:spcPct val="20000"/>
              </a:spcBef>
              <a:buSzPct val="80000"/>
              <a:buFont typeface="Wingdings" pitchFamily="2" charset="2"/>
              <a:buNone/>
              <a:defRPr/>
            </a:pPr>
            <a:r>
              <a:rPr lang="en-US" sz="2400" dirty="0">
                <a:latin typeface="Arial" charset="0"/>
              </a:rPr>
              <a:t>For example:</a:t>
            </a:r>
          </a:p>
          <a:p>
            <a:pPr>
              <a:spcBef>
                <a:spcPct val="20000"/>
              </a:spcBef>
              <a:buSzPct val="80000"/>
              <a:buFont typeface="Wingdings" pitchFamily="2" charset="2"/>
              <a:buNone/>
              <a:defRPr/>
            </a:pPr>
            <a:r>
              <a:rPr lang="en-US" sz="24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Chromatic number</a:t>
            </a:r>
            <a:r>
              <a:rPr lang="en-US" sz="2400" dirty="0">
                <a:latin typeface="Arial" charset="0"/>
              </a:rPr>
              <a:t> of C</a:t>
            </a:r>
            <a:r>
              <a:rPr lang="en-US" sz="2400" baseline="-25000" dirty="0">
                <a:latin typeface="Arial" charset="0"/>
              </a:rPr>
              <a:t>6 </a:t>
            </a:r>
            <a:r>
              <a:rPr lang="en-US" sz="2400" dirty="0">
                <a:latin typeface="Arial" charset="0"/>
              </a:rPr>
              <a:t>= 2</a:t>
            </a:r>
          </a:p>
          <a:p>
            <a:pPr>
              <a:spcBef>
                <a:spcPct val="20000"/>
              </a:spcBef>
              <a:buSzPct val="80000"/>
              <a:buFont typeface="Wingdings" pitchFamily="2" charset="2"/>
              <a:buNone/>
              <a:defRPr/>
            </a:pPr>
            <a:r>
              <a:rPr lang="en-US" sz="24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Chromatic number</a:t>
            </a:r>
            <a:r>
              <a:rPr lang="en-US" sz="2400" dirty="0">
                <a:latin typeface="Arial" charset="0"/>
              </a:rPr>
              <a:t> of C</a:t>
            </a:r>
            <a:r>
              <a:rPr lang="en-US" sz="2400" baseline="-25000" dirty="0">
                <a:latin typeface="Arial" charset="0"/>
              </a:rPr>
              <a:t>5</a:t>
            </a:r>
            <a:r>
              <a:rPr lang="en-US" sz="2400" dirty="0">
                <a:latin typeface="Arial" charset="0"/>
              </a:rPr>
              <a:t> = 3</a:t>
            </a:r>
          </a:p>
          <a:p>
            <a:pPr>
              <a:spcBef>
                <a:spcPct val="20000"/>
              </a:spcBef>
              <a:buSzPct val="80000"/>
              <a:buFont typeface="Wingdings" pitchFamily="2" charset="2"/>
              <a:buNone/>
              <a:defRPr/>
            </a:pPr>
            <a:r>
              <a:rPr lang="en-US" sz="24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Chromatic number</a:t>
            </a:r>
            <a:r>
              <a:rPr lang="en-US" sz="2400" dirty="0">
                <a:latin typeface="Arial" charset="0"/>
              </a:rPr>
              <a:t> of K</a:t>
            </a:r>
            <a:r>
              <a:rPr lang="en-US" sz="2400" baseline="-25000" dirty="0">
                <a:latin typeface="Arial" charset="0"/>
              </a:rPr>
              <a:t>6</a:t>
            </a:r>
            <a:r>
              <a:rPr lang="en-US" sz="2400" dirty="0">
                <a:latin typeface="Arial" charset="0"/>
              </a:rPr>
              <a:t> = 6</a:t>
            </a:r>
          </a:p>
          <a:p>
            <a:pPr>
              <a:spcBef>
                <a:spcPct val="20000"/>
              </a:spcBef>
              <a:buSzPct val="80000"/>
              <a:buFont typeface="Wingdings" pitchFamily="2" charset="2"/>
              <a:buNone/>
              <a:defRPr/>
            </a:pPr>
            <a:r>
              <a:rPr lang="en-US" sz="24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Chromatic number</a:t>
            </a:r>
            <a:r>
              <a:rPr lang="en-US" sz="2400" dirty="0">
                <a:latin typeface="Arial" charset="0"/>
              </a:rPr>
              <a:t> of K</a:t>
            </a:r>
            <a:r>
              <a:rPr lang="en-US" sz="2400" baseline="-25000" dirty="0">
                <a:latin typeface="Arial" charset="0"/>
              </a:rPr>
              <a:t>3,4</a:t>
            </a:r>
            <a:r>
              <a:rPr lang="en-US" sz="2400" dirty="0">
                <a:latin typeface="Arial" charset="0"/>
              </a:rPr>
              <a:t> = 2</a:t>
            </a:r>
          </a:p>
        </p:txBody>
      </p:sp>
      <p:sp>
        <p:nvSpPr>
          <p:cNvPr id="53" name="文字方塊 52"/>
          <p:cNvSpPr txBox="1">
            <a:spLocks noChangeArrowheads="1"/>
          </p:cNvSpPr>
          <p:nvPr/>
        </p:nvSpPr>
        <p:spPr bwMode="auto">
          <a:xfrm>
            <a:off x="5097463" y="4264025"/>
            <a:ext cx="36464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/>
              <a:t>Note: for bipartite graph, chromatic number = 2.</a:t>
            </a:r>
            <a:endParaRPr lang="zh-TW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37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37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37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37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37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37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37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37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7251" grpId="0" build="p" autoUpdateAnimBg="0"/>
      <p:bldP spid="437300" grpId="0" build="p" autoUpdateAnimBg="0"/>
      <p:bldP spid="5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Chromatic Number [O2] </a:t>
            </a:r>
          </a:p>
        </p:txBody>
      </p:sp>
      <p:sp>
        <p:nvSpPr>
          <p:cNvPr id="416821" name="Rectangle 53"/>
          <p:cNvSpPr>
            <a:spLocks noGrp="1" noChangeArrowheads="1"/>
          </p:cNvSpPr>
          <p:nvPr>
            <p:ph type="body" idx="1"/>
          </p:nvPr>
        </p:nvSpPr>
        <p:spPr>
          <a:xfrm>
            <a:off x="457200" y="1343025"/>
            <a:ext cx="8056563" cy="5265738"/>
          </a:xfrm>
        </p:spPr>
        <p:txBody>
          <a:bodyPr/>
          <a:lstStyle/>
          <a:p>
            <a:pPr eaLnBrk="1" hangingPunct="1"/>
            <a:r>
              <a:rPr lang="en-US" altLang="zh-TW">
                <a:solidFill>
                  <a:schemeClr val="hlink"/>
                </a:solidFill>
              </a:rPr>
              <a:t>Theorem: </a:t>
            </a:r>
            <a:r>
              <a:rPr lang="en-US" altLang="zh-TW"/>
              <a:t>If the maximum degree of the vertices in a graph is </a:t>
            </a:r>
            <a:r>
              <a:rPr lang="en-US" altLang="zh-TW" i="1"/>
              <a:t>k, </a:t>
            </a:r>
            <a:r>
              <a:rPr lang="en-US" altLang="zh-TW"/>
              <a:t>then the chromatic number of the graph is </a:t>
            </a:r>
            <a:r>
              <a:rPr lang="en-US" altLang="zh-TW">
                <a:solidFill>
                  <a:srgbClr val="0000FF"/>
                </a:solidFill>
              </a:rPr>
              <a:t>at most</a:t>
            </a:r>
            <a:r>
              <a:rPr lang="en-US" altLang="zh-TW"/>
              <a:t> </a:t>
            </a:r>
            <a:r>
              <a:rPr lang="en-US" altLang="zh-TW" i="1"/>
              <a:t>k</a:t>
            </a:r>
            <a:r>
              <a:rPr lang="en-US" altLang="zh-TW"/>
              <a:t>+1.</a:t>
            </a:r>
          </a:p>
          <a:p>
            <a:pPr eaLnBrk="1" hangingPunct="1"/>
            <a:r>
              <a:rPr lang="en-US" altLang="zh-TW">
                <a:solidFill>
                  <a:schemeClr val="hlink"/>
                </a:solidFill>
              </a:rPr>
              <a:t>Proof:</a:t>
            </a:r>
            <a:r>
              <a:rPr lang="en-US" altLang="zh-TW"/>
              <a:t> By coloring each vertex one by one. </a:t>
            </a:r>
          </a:p>
          <a:p>
            <a:pPr eaLnBrk="1" hangingPunct="1"/>
            <a:r>
              <a:rPr lang="en-US" altLang="zh-TW"/>
              <a:t>Since each vertex is adjacent to at most </a:t>
            </a:r>
            <a:r>
              <a:rPr lang="en-US" altLang="zh-TW" i="1"/>
              <a:t>k </a:t>
            </a:r>
            <a:r>
              <a:rPr lang="en-US" altLang="zh-TW"/>
              <a:t>vertices ,</a:t>
            </a:r>
          </a:p>
          <a:p>
            <a:pPr eaLnBrk="1" hangingPunct="1"/>
            <a:r>
              <a:rPr lang="en-US" altLang="zh-TW"/>
              <a:t>i.e., each vertex is adjacent to at most </a:t>
            </a:r>
            <a:r>
              <a:rPr lang="en-US" altLang="zh-TW" i="1"/>
              <a:t>k</a:t>
            </a:r>
            <a:r>
              <a:rPr lang="en-US" altLang="zh-TW"/>
              <a:t> colors.</a:t>
            </a:r>
          </a:p>
          <a:p>
            <a:pPr eaLnBrk="1" hangingPunct="1"/>
            <a:r>
              <a:rPr lang="en-US" altLang="zh-TW"/>
              <a:t>Thus we can always  color that vertex by one of the remaining colors, so </a:t>
            </a:r>
            <a:r>
              <a:rPr lang="en-US" altLang="zh-TW" i="1"/>
              <a:t>k</a:t>
            </a:r>
            <a:r>
              <a:rPr lang="en-US" altLang="zh-TW"/>
              <a:t>+1 colors will be needed.</a:t>
            </a:r>
          </a:p>
          <a:p>
            <a:pPr eaLnBrk="1" hangingPunct="1"/>
            <a:r>
              <a:rPr lang="en-US" altLang="zh-TW"/>
              <a:t>Example:</a:t>
            </a:r>
          </a:p>
          <a:p>
            <a:pPr eaLnBrk="1" hangingPunct="1"/>
            <a:r>
              <a:rPr lang="en-US" altLang="zh-TW"/>
              <a:t>Max degree = 4</a:t>
            </a:r>
          </a:p>
          <a:p>
            <a:pPr eaLnBrk="1" hangingPunct="1"/>
            <a:r>
              <a:rPr lang="en-US" altLang="zh-TW"/>
              <a:t>At most 5 colors</a:t>
            </a:r>
          </a:p>
        </p:txBody>
      </p:sp>
      <p:grpSp>
        <p:nvGrpSpPr>
          <p:cNvPr id="2" name="Group 101"/>
          <p:cNvGrpSpPr>
            <a:grpSpLocks/>
          </p:cNvGrpSpPr>
          <p:nvPr/>
        </p:nvGrpSpPr>
        <p:grpSpPr bwMode="auto">
          <a:xfrm>
            <a:off x="2976563" y="4721225"/>
            <a:ext cx="2520950" cy="1806575"/>
            <a:chOff x="2937" y="3055"/>
            <a:chExt cx="1588" cy="1138"/>
          </a:xfrm>
        </p:grpSpPr>
        <p:sp>
          <p:nvSpPr>
            <p:cNvPr id="24616" name="Line 64"/>
            <p:cNvSpPr>
              <a:spLocks noChangeShapeType="1"/>
            </p:cNvSpPr>
            <p:nvPr/>
          </p:nvSpPr>
          <p:spPr bwMode="auto">
            <a:xfrm flipH="1" flipV="1">
              <a:off x="3710" y="3095"/>
              <a:ext cx="553" cy="1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7" name="Line 73"/>
            <p:cNvSpPr>
              <a:spLocks noChangeShapeType="1"/>
            </p:cNvSpPr>
            <p:nvPr/>
          </p:nvSpPr>
          <p:spPr bwMode="auto">
            <a:xfrm>
              <a:off x="3520" y="4042"/>
              <a:ext cx="554" cy="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8" name="Line 74"/>
            <p:cNvSpPr>
              <a:spLocks noChangeShapeType="1"/>
            </p:cNvSpPr>
            <p:nvPr/>
          </p:nvSpPr>
          <p:spPr bwMode="auto">
            <a:xfrm flipH="1">
              <a:off x="3481" y="3122"/>
              <a:ext cx="220" cy="9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9" name="Line 75"/>
            <p:cNvSpPr>
              <a:spLocks noChangeShapeType="1"/>
            </p:cNvSpPr>
            <p:nvPr/>
          </p:nvSpPr>
          <p:spPr bwMode="auto">
            <a:xfrm>
              <a:off x="4268" y="3200"/>
              <a:ext cx="219" cy="6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0" name="Line 76"/>
            <p:cNvSpPr>
              <a:spLocks noChangeShapeType="1"/>
            </p:cNvSpPr>
            <p:nvPr/>
          </p:nvSpPr>
          <p:spPr bwMode="auto">
            <a:xfrm flipV="1">
              <a:off x="4116" y="3848"/>
              <a:ext cx="343" cy="2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1" name="Line 77"/>
            <p:cNvSpPr>
              <a:spLocks noChangeShapeType="1"/>
            </p:cNvSpPr>
            <p:nvPr/>
          </p:nvSpPr>
          <p:spPr bwMode="auto">
            <a:xfrm>
              <a:off x="3192" y="3313"/>
              <a:ext cx="1300" cy="5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2" name="Line 78"/>
            <p:cNvSpPr>
              <a:spLocks noChangeShapeType="1"/>
            </p:cNvSpPr>
            <p:nvPr/>
          </p:nvSpPr>
          <p:spPr bwMode="auto">
            <a:xfrm flipH="1">
              <a:off x="2945" y="3138"/>
              <a:ext cx="707" cy="7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3" name="Line 79"/>
            <p:cNvSpPr>
              <a:spLocks noChangeShapeType="1"/>
            </p:cNvSpPr>
            <p:nvPr/>
          </p:nvSpPr>
          <p:spPr bwMode="auto">
            <a:xfrm flipH="1">
              <a:off x="3235" y="3183"/>
              <a:ext cx="1042" cy="1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4" name="Line 82"/>
            <p:cNvSpPr>
              <a:spLocks noChangeShapeType="1"/>
            </p:cNvSpPr>
            <p:nvPr/>
          </p:nvSpPr>
          <p:spPr bwMode="auto">
            <a:xfrm>
              <a:off x="3712" y="3092"/>
              <a:ext cx="780" cy="7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5" name="Line 83"/>
            <p:cNvSpPr>
              <a:spLocks noChangeShapeType="1"/>
            </p:cNvSpPr>
            <p:nvPr/>
          </p:nvSpPr>
          <p:spPr bwMode="auto">
            <a:xfrm flipH="1">
              <a:off x="4105" y="3203"/>
              <a:ext cx="156" cy="9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6" name="Line 84"/>
            <p:cNvSpPr>
              <a:spLocks noChangeShapeType="1"/>
            </p:cNvSpPr>
            <p:nvPr/>
          </p:nvSpPr>
          <p:spPr bwMode="auto">
            <a:xfrm flipH="1">
              <a:off x="2970" y="3313"/>
              <a:ext cx="247" cy="5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7" name="Oval 85"/>
            <p:cNvSpPr>
              <a:spLocks noChangeArrowheads="1"/>
            </p:cNvSpPr>
            <p:nvPr/>
          </p:nvSpPr>
          <p:spPr bwMode="auto">
            <a:xfrm>
              <a:off x="3152" y="3265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4628" name="Oval 86"/>
            <p:cNvSpPr>
              <a:spLocks noChangeArrowheads="1"/>
            </p:cNvSpPr>
            <p:nvPr/>
          </p:nvSpPr>
          <p:spPr bwMode="auto">
            <a:xfrm>
              <a:off x="3645" y="3055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4629" name="Oval 87"/>
            <p:cNvSpPr>
              <a:spLocks noChangeArrowheads="1"/>
            </p:cNvSpPr>
            <p:nvPr/>
          </p:nvSpPr>
          <p:spPr bwMode="auto">
            <a:xfrm>
              <a:off x="4218" y="317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4630" name="Oval 88"/>
            <p:cNvSpPr>
              <a:spLocks noChangeArrowheads="1"/>
            </p:cNvSpPr>
            <p:nvPr/>
          </p:nvSpPr>
          <p:spPr bwMode="auto">
            <a:xfrm>
              <a:off x="4443" y="378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4631" name="Oval 89"/>
            <p:cNvSpPr>
              <a:spLocks noChangeArrowheads="1"/>
            </p:cNvSpPr>
            <p:nvPr/>
          </p:nvSpPr>
          <p:spPr bwMode="auto">
            <a:xfrm>
              <a:off x="4049" y="4110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4632" name="Oval 90"/>
            <p:cNvSpPr>
              <a:spLocks noChangeArrowheads="1"/>
            </p:cNvSpPr>
            <p:nvPr/>
          </p:nvSpPr>
          <p:spPr bwMode="auto">
            <a:xfrm>
              <a:off x="3423" y="399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4633" name="Oval 91"/>
            <p:cNvSpPr>
              <a:spLocks noChangeArrowheads="1"/>
            </p:cNvSpPr>
            <p:nvPr/>
          </p:nvSpPr>
          <p:spPr bwMode="auto">
            <a:xfrm>
              <a:off x="2937" y="3808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24634" name="AutoShape 93"/>
            <p:cNvCxnSpPr>
              <a:cxnSpLocks noChangeShapeType="1"/>
              <a:stCxn id="24633" idx="5"/>
              <a:endCxn id="24632" idx="6"/>
            </p:cNvCxnSpPr>
            <p:nvPr/>
          </p:nvCxnSpPr>
          <p:spPr bwMode="auto">
            <a:xfrm>
              <a:off x="3007" y="3879"/>
              <a:ext cx="498" cy="1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16864" name="Text Box 96"/>
          <p:cNvSpPr txBox="1">
            <a:spLocks noChangeArrowheads="1"/>
          </p:cNvSpPr>
          <p:nvPr/>
        </p:nvSpPr>
        <p:spPr bwMode="auto">
          <a:xfrm>
            <a:off x="2795588" y="6030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1</a:t>
            </a:r>
          </a:p>
        </p:txBody>
      </p:sp>
      <p:sp>
        <p:nvSpPr>
          <p:cNvPr id="416865" name="Text Box 97"/>
          <p:cNvSpPr txBox="1">
            <a:spLocks noChangeArrowheads="1"/>
          </p:cNvSpPr>
          <p:nvPr/>
        </p:nvSpPr>
        <p:spPr bwMode="auto">
          <a:xfrm>
            <a:off x="3070225" y="48371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2</a:t>
            </a:r>
          </a:p>
        </p:txBody>
      </p:sp>
      <p:sp>
        <p:nvSpPr>
          <p:cNvPr id="416866" name="Text Box 98"/>
          <p:cNvSpPr txBox="1">
            <a:spLocks noChangeArrowheads="1"/>
          </p:cNvSpPr>
          <p:nvPr/>
        </p:nvSpPr>
        <p:spPr bwMode="auto">
          <a:xfrm>
            <a:off x="3622675" y="5810250"/>
            <a:ext cx="3841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2</a:t>
            </a:r>
          </a:p>
        </p:txBody>
      </p:sp>
      <p:sp>
        <p:nvSpPr>
          <p:cNvPr id="416867" name="Text Box 99"/>
          <p:cNvSpPr txBox="1">
            <a:spLocks noChangeArrowheads="1"/>
          </p:cNvSpPr>
          <p:nvPr/>
        </p:nvSpPr>
        <p:spPr bwMode="auto">
          <a:xfrm>
            <a:off x="4567238" y="60420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1</a:t>
            </a:r>
          </a:p>
        </p:txBody>
      </p:sp>
      <p:sp>
        <p:nvSpPr>
          <p:cNvPr id="416868" name="Text Box 100"/>
          <p:cNvSpPr txBox="1">
            <a:spLocks noChangeArrowheads="1"/>
          </p:cNvSpPr>
          <p:nvPr/>
        </p:nvSpPr>
        <p:spPr bwMode="auto">
          <a:xfrm>
            <a:off x="3795713" y="4633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3</a:t>
            </a:r>
          </a:p>
        </p:txBody>
      </p:sp>
      <p:sp>
        <p:nvSpPr>
          <p:cNvPr id="416870" name="Text Box 102"/>
          <p:cNvSpPr txBox="1">
            <a:spLocks noChangeArrowheads="1"/>
          </p:cNvSpPr>
          <p:nvPr/>
        </p:nvSpPr>
        <p:spPr bwMode="auto">
          <a:xfrm>
            <a:off x="5118100" y="468947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4</a:t>
            </a:r>
          </a:p>
        </p:txBody>
      </p:sp>
      <p:sp>
        <p:nvSpPr>
          <p:cNvPr id="416871" name="Text Box 103"/>
          <p:cNvSpPr txBox="1">
            <a:spLocks noChangeArrowheads="1"/>
          </p:cNvSpPr>
          <p:nvPr/>
        </p:nvSpPr>
        <p:spPr bwMode="auto">
          <a:xfrm>
            <a:off x="5359400" y="55848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5</a:t>
            </a:r>
          </a:p>
        </p:txBody>
      </p:sp>
      <p:grpSp>
        <p:nvGrpSpPr>
          <p:cNvPr id="3" name="Group 104"/>
          <p:cNvGrpSpPr>
            <a:grpSpLocks/>
          </p:cNvGrpSpPr>
          <p:nvPr/>
        </p:nvGrpSpPr>
        <p:grpSpPr bwMode="auto">
          <a:xfrm>
            <a:off x="6107113" y="4737100"/>
            <a:ext cx="2520950" cy="1806575"/>
            <a:chOff x="2937" y="3055"/>
            <a:chExt cx="1588" cy="1138"/>
          </a:xfrm>
        </p:grpSpPr>
        <p:sp>
          <p:nvSpPr>
            <p:cNvPr id="24597" name="Line 105"/>
            <p:cNvSpPr>
              <a:spLocks noChangeShapeType="1"/>
            </p:cNvSpPr>
            <p:nvPr/>
          </p:nvSpPr>
          <p:spPr bwMode="auto">
            <a:xfrm flipH="1" flipV="1">
              <a:off x="3710" y="3095"/>
              <a:ext cx="553" cy="1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8" name="Line 106"/>
            <p:cNvSpPr>
              <a:spLocks noChangeShapeType="1"/>
            </p:cNvSpPr>
            <p:nvPr/>
          </p:nvSpPr>
          <p:spPr bwMode="auto">
            <a:xfrm>
              <a:off x="3520" y="4042"/>
              <a:ext cx="554" cy="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9" name="Line 107"/>
            <p:cNvSpPr>
              <a:spLocks noChangeShapeType="1"/>
            </p:cNvSpPr>
            <p:nvPr/>
          </p:nvSpPr>
          <p:spPr bwMode="auto">
            <a:xfrm flipH="1">
              <a:off x="3481" y="3122"/>
              <a:ext cx="220" cy="9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0" name="Line 108"/>
            <p:cNvSpPr>
              <a:spLocks noChangeShapeType="1"/>
            </p:cNvSpPr>
            <p:nvPr/>
          </p:nvSpPr>
          <p:spPr bwMode="auto">
            <a:xfrm>
              <a:off x="4268" y="3200"/>
              <a:ext cx="219" cy="6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1" name="Line 109"/>
            <p:cNvSpPr>
              <a:spLocks noChangeShapeType="1"/>
            </p:cNvSpPr>
            <p:nvPr/>
          </p:nvSpPr>
          <p:spPr bwMode="auto">
            <a:xfrm flipV="1">
              <a:off x="4116" y="3848"/>
              <a:ext cx="343" cy="2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2" name="Line 110"/>
            <p:cNvSpPr>
              <a:spLocks noChangeShapeType="1"/>
            </p:cNvSpPr>
            <p:nvPr/>
          </p:nvSpPr>
          <p:spPr bwMode="auto">
            <a:xfrm>
              <a:off x="3192" y="3313"/>
              <a:ext cx="1300" cy="5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3" name="Line 111"/>
            <p:cNvSpPr>
              <a:spLocks noChangeShapeType="1"/>
            </p:cNvSpPr>
            <p:nvPr/>
          </p:nvSpPr>
          <p:spPr bwMode="auto">
            <a:xfrm flipH="1">
              <a:off x="2945" y="3138"/>
              <a:ext cx="707" cy="7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4" name="Line 112"/>
            <p:cNvSpPr>
              <a:spLocks noChangeShapeType="1"/>
            </p:cNvSpPr>
            <p:nvPr/>
          </p:nvSpPr>
          <p:spPr bwMode="auto">
            <a:xfrm flipH="1">
              <a:off x="3235" y="3183"/>
              <a:ext cx="1042" cy="1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5" name="Line 113"/>
            <p:cNvSpPr>
              <a:spLocks noChangeShapeType="1"/>
            </p:cNvSpPr>
            <p:nvPr/>
          </p:nvSpPr>
          <p:spPr bwMode="auto">
            <a:xfrm>
              <a:off x="3712" y="3092"/>
              <a:ext cx="780" cy="7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6" name="Line 114"/>
            <p:cNvSpPr>
              <a:spLocks noChangeShapeType="1"/>
            </p:cNvSpPr>
            <p:nvPr/>
          </p:nvSpPr>
          <p:spPr bwMode="auto">
            <a:xfrm flipH="1">
              <a:off x="4105" y="3203"/>
              <a:ext cx="156" cy="9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7" name="Line 115"/>
            <p:cNvSpPr>
              <a:spLocks noChangeShapeType="1"/>
            </p:cNvSpPr>
            <p:nvPr/>
          </p:nvSpPr>
          <p:spPr bwMode="auto">
            <a:xfrm flipH="1">
              <a:off x="2970" y="3313"/>
              <a:ext cx="247" cy="5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8" name="Oval 116"/>
            <p:cNvSpPr>
              <a:spLocks noChangeArrowheads="1"/>
            </p:cNvSpPr>
            <p:nvPr/>
          </p:nvSpPr>
          <p:spPr bwMode="auto">
            <a:xfrm>
              <a:off x="3152" y="3265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4609" name="Oval 117"/>
            <p:cNvSpPr>
              <a:spLocks noChangeArrowheads="1"/>
            </p:cNvSpPr>
            <p:nvPr/>
          </p:nvSpPr>
          <p:spPr bwMode="auto">
            <a:xfrm>
              <a:off x="3645" y="3055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4610" name="Oval 118"/>
            <p:cNvSpPr>
              <a:spLocks noChangeArrowheads="1"/>
            </p:cNvSpPr>
            <p:nvPr/>
          </p:nvSpPr>
          <p:spPr bwMode="auto">
            <a:xfrm>
              <a:off x="4218" y="317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4611" name="Oval 119"/>
            <p:cNvSpPr>
              <a:spLocks noChangeArrowheads="1"/>
            </p:cNvSpPr>
            <p:nvPr/>
          </p:nvSpPr>
          <p:spPr bwMode="auto">
            <a:xfrm>
              <a:off x="4443" y="378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4612" name="Oval 120"/>
            <p:cNvSpPr>
              <a:spLocks noChangeArrowheads="1"/>
            </p:cNvSpPr>
            <p:nvPr/>
          </p:nvSpPr>
          <p:spPr bwMode="auto">
            <a:xfrm>
              <a:off x="4049" y="4110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4613" name="Oval 121"/>
            <p:cNvSpPr>
              <a:spLocks noChangeArrowheads="1"/>
            </p:cNvSpPr>
            <p:nvPr/>
          </p:nvSpPr>
          <p:spPr bwMode="auto">
            <a:xfrm>
              <a:off x="3423" y="399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4614" name="Oval 122"/>
            <p:cNvSpPr>
              <a:spLocks noChangeArrowheads="1"/>
            </p:cNvSpPr>
            <p:nvPr/>
          </p:nvSpPr>
          <p:spPr bwMode="auto">
            <a:xfrm>
              <a:off x="2937" y="3808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24615" name="AutoShape 123"/>
            <p:cNvCxnSpPr>
              <a:cxnSpLocks noChangeShapeType="1"/>
              <a:stCxn id="24614" idx="5"/>
              <a:endCxn id="24613" idx="6"/>
            </p:cNvCxnSpPr>
            <p:nvPr/>
          </p:nvCxnSpPr>
          <p:spPr bwMode="auto">
            <a:xfrm>
              <a:off x="3007" y="3879"/>
              <a:ext cx="498" cy="1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131"/>
          <p:cNvGrpSpPr>
            <a:grpSpLocks/>
          </p:cNvGrpSpPr>
          <p:nvPr/>
        </p:nvGrpSpPr>
        <p:grpSpPr bwMode="auto">
          <a:xfrm>
            <a:off x="6010275" y="4649788"/>
            <a:ext cx="2897188" cy="1774825"/>
            <a:chOff x="3786" y="2929"/>
            <a:chExt cx="1825" cy="1118"/>
          </a:xfrm>
        </p:grpSpPr>
        <p:sp>
          <p:nvSpPr>
            <p:cNvPr id="24590" name="Text Box 124"/>
            <p:cNvSpPr txBox="1">
              <a:spLocks noChangeArrowheads="1"/>
            </p:cNvSpPr>
            <p:nvPr/>
          </p:nvSpPr>
          <p:spPr bwMode="auto">
            <a:xfrm>
              <a:off x="3786" y="3815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1</a:t>
              </a:r>
            </a:p>
          </p:txBody>
        </p:sp>
        <p:sp>
          <p:nvSpPr>
            <p:cNvPr id="24591" name="Text Box 126"/>
            <p:cNvSpPr txBox="1">
              <a:spLocks noChangeArrowheads="1"/>
            </p:cNvSpPr>
            <p:nvPr/>
          </p:nvSpPr>
          <p:spPr bwMode="auto">
            <a:xfrm>
              <a:off x="4254" y="3670"/>
              <a:ext cx="24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2</a:t>
              </a:r>
            </a:p>
          </p:txBody>
        </p:sp>
        <p:sp>
          <p:nvSpPr>
            <p:cNvPr id="24592" name="Text Box 127"/>
            <p:cNvSpPr txBox="1">
              <a:spLocks noChangeArrowheads="1"/>
            </p:cNvSpPr>
            <p:nvPr/>
          </p:nvSpPr>
          <p:spPr bwMode="auto">
            <a:xfrm>
              <a:off x="4849" y="3816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3</a:t>
              </a:r>
            </a:p>
          </p:txBody>
        </p:sp>
        <p:sp>
          <p:nvSpPr>
            <p:cNvPr id="24593" name="Text Box 128"/>
            <p:cNvSpPr txBox="1">
              <a:spLocks noChangeArrowheads="1"/>
            </p:cNvSpPr>
            <p:nvPr/>
          </p:nvSpPr>
          <p:spPr bwMode="auto">
            <a:xfrm>
              <a:off x="4363" y="2929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3</a:t>
              </a:r>
            </a:p>
          </p:txBody>
        </p:sp>
        <p:sp>
          <p:nvSpPr>
            <p:cNvPr id="24594" name="Text Box 129"/>
            <p:cNvSpPr txBox="1">
              <a:spLocks noChangeArrowheads="1"/>
            </p:cNvSpPr>
            <p:nvPr/>
          </p:nvSpPr>
          <p:spPr bwMode="auto">
            <a:xfrm>
              <a:off x="5196" y="2964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1</a:t>
              </a:r>
            </a:p>
          </p:txBody>
        </p:sp>
        <p:sp>
          <p:nvSpPr>
            <p:cNvPr id="24595" name="Text Box 130"/>
            <p:cNvSpPr txBox="1">
              <a:spLocks noChangeArrowheads="1"/>
            </p:cNvSpPr>
            <p:nvPr/>
          </p:nvSpPr>
          <p:spPr bwMode="auto">
            <a:xfrm>
              <a:off x="5415" y="3595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2</a:t>
              </a:r>
            </a:p>
          </p:txBody>
        </p:sp>
        <p:sp>
          <p:nvSpPr>
            <p:cNvPr id="24596" name="Text Box 125"/>
            <p:cNvSpPr txBox="1">
              <a:spLocks noChangeArrowheads="1"/>
            </p:cNvSpPr>
            <p:nvPr/>
          </p:nvSpPr>
          <p:spPr bwMode="auto">
            <a:xfrm>
              <a:off x="3915" y="3039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6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6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6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16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16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16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168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168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16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16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1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1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41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41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41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821" grpId="0" build="p"/>
      <p:bldP spid="416864" grpId="0"/>
      <p:bldP spid="416865" grpId="0"/>
      <p:bldP spid="416866" grpId="0"/>
      <p:bldP spid="416867" grpId="0"/>
      <p:bldP spid="416868" grpId="0"/>
      <p:bldP spid="416870" grpId="0"/>
      <p:bldP spid="41687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More General Theorem[O2</a:t>
            </a:r>
            <a:r>
              <a:rPr lang="en-US" dirty="0"/>
              <a:t>]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6821" name="Rectangle 5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343025"/>
                <a:ext cx="8056563" cy="5265738"/>
              </a:xfrm>
            </p:spPr>
            <p:txBody>
              <a:bodyPr/>
              <a:lstStyle/>
              <a:p>
                <a:pPr eaLnBrk="1" hangingPunct="1"/>
                <a:r>
                  <a:rPr lang="en-US" altLang="zh-TW" dirty="0" smtClean="0">
                    <a:solidFill>
                      <a:schemeClr val="hlink"/>
                    </a:solidFill>
                  </a:rPr>
                  <a:t>Theorem: </a:t>
                </a:r>
                <a:r>
                  <a:rPr lang="en-US" altLang="zh-TW" dirty="0"/>
                  <a:t>If </a:t>
                </a:r>
                <a:r>
                  <a:rPr lang="en-US" altLang="zh-TW" dirty="0" smtClean="0"/>
                  <a:t>there is an ordering of vertices: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zh-TW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zh-TW" b="0" i="1" smtClean="0">
                        <a:latin typeface="Cambria Math"/>
                      </a:rPr>
                      <m:t>,…, </m:t>
                    </m:r>
                    <m:sSub>
                      <m:sSub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altLang="zh-TW" dirty="0" smtClean="0"/>
                  <a:t> such that for every vertex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zh-TW" b="0" i="0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altLang="zh-TW" dirty="0" smtClean="0"/>
                  <a:t> the number of neighbors with smaller indices is at most k,</a:t>
                </a:r>
                <a:r>
                  <a:rPr lang="en-US" altLang="zh-TW" i="1" dirty="0" smtClean="0"/>
                  <a:t> </a:t>
                </a:r>
                <a:r>
                  <a:rPr lang="en-US" altLang="zh-TW" dirty="0"/>
                  <a:t>then the chromatic number of the graph is </a:t>
                </a:r>
                <a:r>
                  <a:rPr lang="en-US" altLang="zh-TW" dirty="0">
                    <a:solidFill>
                      <a:srgbClr val="0000FF"/>
                    </a:solidFill>
                  </a:rPr>
                  <a:t>at most</a:t>
                </a:r>
                <a:r>
                  <a:rPr lang="en-US" altLang="zh-TW" dirty="0"/>
                  <a:t> </a:t>
                </a:r>
                <a:r>
                  <a:rPr lang="en-US" altLang="zh-TW" i="1" dirty="0"/>
                  <a:t>k</a:t>
                </a:r>
                <a:r>
                  <a:rPr lang="en-US" altLang="zh-TW" dirty="0"/>
                  <a:t>+1.</a:t>
                </a:r>
              </a:p>
              <a:p>
                <a:pPr eaLnBrk="1" hangingPunct="1"/>
                <a:r>
                  <a:rPr lang="en-US" altLang="zh-TW" dirty="0">
                    <a:solidFill>
                      <a:schemeClr val="hlink"/>
                    </a:solidFill>
                  </a:rPr>
                  <a:t>Proof:</a:t>
                </a:r>
                <a:r>
                  <a:rPr lang="en-US" altLang="zh-TW" dirty="0"/>
                  <a:t> By coloring each vertex one by </a:t>
                </a:r>
                <a:r>
                  <a:rPr lang="en-US" altLang="zh-TW" dirty="0" smtClean="0"/>
                  <a:t>one according to the given order. </a:t>
                </a:r>
              </a:p>
              <a:p>
                <a:pPr eaLnBrk="1" hangingPunct="1"/>
                <a:endParaRPr lang="en-US" altLang="zh-TW" dirty="0"/>
              </a:p>
              <a:p>
                <a:pPr eaLnBrk="1" hangingPunct="1"/>
                <a:r>
                  <a:rPr lang="en-US" altLang="zh-TW" dirty="0" smtClean="0"/>
                  <a:t>When a vertex is colored, at most k vertices have received colors.</a:t>
                </a:r>
                <a:endParaRPr lang="en-US" altLang="zh-TW" dirty="0"/>
              </a:p>
            </p:txBody>
          </p:sp>
        </mc:Choice>
        <mc:Fallback>
          <p:sp>
            <p:nvSpPr>
              <p:cNvPr id="416821" name="Rectangle 5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343025"/>
                <a:ext cx="8056563" cy="5265738"/>
              </a:xfrm>
              <a:blipFill rotWithShape="1">
                <a:blip r:embed="rId2"/>
                <a:stretch>
                  <a:fillRect l="-983" t="-810" r="-6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514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6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6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16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82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群組 64"/>
          <p:cNvGrpSpPr>
            <a:grpSpLocks/>
          </p:cNvGrpSpPr>
          <p:nvPr/>
        </p:nvGrpSpPr>
        <p:grpSpPr bwMode="auto">
          <a:xfrm>
            <a:off x="160338" y="3063875"/>
            <a:ext cx="8686800" cy="2970213"/>
            <a:chOff x="160020" y="3063240"/>
            <a:chExt cx="8686800" cy="2970193"/>
          </a:xfrm>
        </p:grpSpPr>
        <p:grpSp>
          <p:nvGrpSpPr>
            <p:cNvPr id="25645" name="群組 59"/>
            <p:cNvGrpSpPr>
              <a:grpSpLocks/>
            </p:cNvGrpSpPr>
            <p:nvPr/>
          </p:nvGrpSpPr>
          <p:grpSpPr bwMode="auto">
            <a:xfrm>
              <a:off x="5474970" y="3063240"/>
              <a:ext cx="3371850" cy="2766060"/>
              <a:chOff x="5474970" y="3063240"/>
              <a:chExt cx="3371850" cy="2766060"/>
            </a:xfrm>
          </p:grpSpPr>
          <p:sp>
            <p:nvSpPr>
              <p:cNvPr id="25647" name="手繪多邊形 56"/>
              <p:cNvSpPr>
                <a:spLocks/>
              </p:cNvSpPr>
              <p:nvPr/>
            </p:nvSpPr>
            <p:spPr bwMode="auto">
              <a:xfrm>
                <a:off x="5932170" y="3091700"/>
                <a:ext cx="2914650" cy="2737600"/>
              </a:xfrm>
              <a:custGeom>
                <a:avLst/>
                <a:gdLst>
                  <a:gd name="T0" fmla="*/ 662940 w 2914650"/>
                  <a:gd name="T1" fmla="*/ 51550 h 2737600"/>
                  <a:gd name="T2" fmla="*/ 514350 w 2914650"/>
                  <a:gd name="T3" fmla="*/ 5830 h 2737600"/>
                  <a:gd name="T4" fmla="*/ 137160 w 2914650"/>
                  <a:gd name="T5" fmla="*/ 40120 h 2737600"/>
                  <a:gd name="T6" fmla="*/ 57150 w 2914650"/>
                  <a:gd name="T7" fmla="*/ 154420 h 2737600"/>
                  <a:gd name="T8" fmla="*/ 22860 w 2914650"/>
                  <a:gd name="T9" fmla="*/ 223000 h 2737600"/>
                  <a:gd name="T10" fmla="*/ 0 w 2914650"/>
                  <a:gd name="T11" fmla="*/ 337300 h 2737600"/>
                  <a:gd name="T12" fmla="*/ 45720 w 2914650"/>
                  <a:gd name="T13" fmla="*/ 623050 h 2737600"/>
                  <a:gd name="T14" fmla="*/ 102870 w 2914650"/>
                  <a:gd name="T15" fmla="*/ 703060 h 2737600"/>
                  <a:gd name="T16" fmla="*/ 217170 w 2914650"/>
                  <a:gd name="T17" fmla="*/ 863080 h 2737600"/>
                  <a:gd name="T18" fmla="*/ 365760 w 2914650"/>
                  <a:gd name="T19" fmla="*/ 1057390 h 2737600"/>
                  <a:gd name="T20" fmla="*/ 514350 w 2914650"/>
                  <a:gd name="T21" fmla="*/ 1183120 h 2737600"/>
                  <a:gd name="T22" fmla="*/ 640080 w 2914650"/>
                  <a:gd name="T23" fmla="*/ 1274560 h 2737600"/>
                  <a:gd name="T24" fmla="*/ 720090 w 2914650"/>
                  <a:gd name="T25" fmla="*/ 1366000 h 2737600"/>
                  <a:gd name="T26" fmla="*/ 800100 w 2914650"/>
                  <a:gd name="T27" fmla="*/ 1457440 h 2737600"/>
                  <a:gd name="T28" fmla="*/ 845820 w 2914650"/>
                  <a:gd name="T29" fmla="*/ 1548880 h 2737600"/>
                  <a:gd name="T30" fmla="*/ 880110 w 2914650"/>
                  <a:gd name="T31" fmla="*/ 1640320 h 2737600"/>
                  <a:gd name="T32" fmla="*/ 948690 w 2914650"/>
                  <a:gd name="T33" fmla="*/ 1754620 h 2737600"/>
                  <a:gd name="T34" fmla="*/ 982980 w 2914650"/>
                  <a:gd name="T35" fmla="*/ 1857490 h 2737600"/>
                  <a:gd name="T36" fmla="*/ 1005840 w 2914650"/>
                  <a:gd name="T37" fmla="*/ 2086090 h 2737600"/>
                  <a:gd name="T38" fmla="*/ 1040130 w 2914650"/>
                  <a:gd name="T39" fmla="*/ 2268970 h 2737600"/>
                  <a:gd name="T40" fmla="*/ 1085850 w 2914650"/>
                  <a:gd name="T41" fmla="*/ 2406130 h 2737600"/>
                  <a:gd name="T42" fmla="*/ 1131570 w 2914650"/>
                  <a:gd name="T43" fmla="*/ 2474710 h 2737600"/>
                  <a:gd name="T44" fmla="*/ 1188720 w 2914650"/>
                  <a:gd name="T45" fmla="*/ 2543290 h 2737600"/>
                  <a:gd name="T46" fmla="*/ 1257300 w 2914650"/>
                  <a:gd name="T47" fmla="*/ 2634730 h 2737600"/>
                  <a:gd name="T48" fmla="*/ 1383030 w 2914650"/>
                  <a:gd name="T49" fmla="*/ 2726170 h 2737600"/>
                  <a:gd name="T50" fmla="*/ 1691640 w 2914650"/>
                  <a:gd name="T51" fmla="*/ 2726170 h 2737600"/>
                  <a:gd name="T52" fmla="*/ 1760220 w 2914650"/>
                  <a:gd name="T53" fmla="*/ 2691880 h 2737600"/>
                  <a:gd name="T54" fmla="*/ 1908810 w 2914650"/>
                  <a:gd name="T55" fmla="*/ 2577580 h 2737600"/>
                  <a:gd name="T56" fmla="*/ 1977390 w 2914650"/>
                  <a:gd name="T57" fmla="*/ 2520430 h 2737600"/>
                  <a:gd name="T58" fmla="*/ 2114550 w 2914650"/>
                  <a:gd name="T59" fmla="*/ 2440420 h 2737600"/>
                  <a:gd name="T60" fmla="*/ 2217420 w 2914650"/>
                  <a:gd name="T61" fmla="*/ 2371840 h 2737600"/>
                  <a:gd name="T62" fmla="*/ 2331720 w 2914650"/>
                  <a:gd name="T63" fmla="*/ 2303260 h 2737600"/>
                  <a:gd name="T64" fmla="*/ 2446020 w 2914650"/>
                  <a:gd name="T65" fmla="*/ 2246110 h 2737600"/>
                  <a:gd name="T66" fmla="*/ 2628900 w 2914650"/>
                  <a:gd name="T67" fmla="*/ 2108950 h 2737600"/>
                  <a:gd name="T68" fmla="*/ 2720340 w 2914650"/>
                  <a:gd name="T69" fmla="*/ 2017510 h 2737600"/>
                  <a:gd name="T70" fmla="*/ 2800350 w 2914650"/>
                  <a:gd name="T71" fmla="*/ 1948930 h 2737600"/>
                  <a:gd name="T72" fmla="*/ 2891790 w 2914650"/>
                  <a:gd name="T73" fmla="*/ 1834630 h 2737600"/>
                  <a:gd name="T74" fmla="*/ 2914650 w 2914650"/>
                  <a:gd name="T75" fmla="*/ 1731760 h 2737600"/>
                  <a:gd name="T76" fmla="*/ 2891790 w 2914650"/>
                  <a:gd name="T77" fmla="*/ 828790 h 2737600"/>
                  <a:gd name="T78" fmla="*/ 2823210 w 2914650"/>
                  <a:gd name="T79" fmla="*/ 668770 h 2737600"/>
                  <a:gd name="T80" fmla="*/ 2754630 w 2914650"/>
                  <a:gd name="T81" fmla="*/ 565900 h 2737600"/>
                  <a:gd name="T82" fmla="*/ 2640330 w 2914650"/>
                  <a:gd name="T83" fmla="*/ 428740 h 2737600"/>
                  <a:gd name="T84" fmla="*/ 2526030 w 2914650"/>
                  <a:gd name="T85" fmla="*/ 360160 h 2737600"/>
                  <a:gd name="T86" fmla="*/ 2388870 w 2914650"/>
                  <a:gd name="T87" fmla="*/ 291580 h 2737600"/>
                  <a:gd name="T88" fmla="*/ 2000250 w 2914650"/>
                  <a:gd name="T89" fmla="*/ 223000 h 2737600"/>
                  <a:gd name="T90" fmla="*/ 1828800 w 2914650"/>
                  <a:gd name="T91" fmla="*/ 177280 h 2737600"/>
                  <a:gd name="T92" fmla="*/ 1543050 w 2914650"/>
                  <a:gd name="T93" fmla="*/ 154420 h 2737600"/>
                  <a:gd name="T94" fmla="*/ 1360170 w 2914650"/>
                  <a:gd name="T95" fmla="*/ 120130 h 2737600"/>
                  <a:gd name="T96" fmla="*/ 1017270 w 2914650"/>
                  <a:gd name="T97" fmla="*/ 85840 h 2737600"/>
                  <a:gd name="T98" fmla="*/ 697230 w 2914650"/>
                  <a:gd name="T99" fmla="*/ 62980 h 2737600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2914650"/>
                  <a:gd name="T151" fmla="*/ 0 h 2737600"/>
                  <a:gd name="T152" fmla="*/ 2914650 w 2914650"/>
                  <a:gd name="T153" fmla="*/ 2737600 h 2737600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2914650" h="2737600">
                    <a:moveTo>
                      <a:pt x="697230" y="62980"/>
                    </a:moveTo>
                    <a:cubicBezTo>
                      <a:pt x="668655" y="59170"/>
                      <a:pt x="674525" y="54860"/>
                      <a:pt x="662940" y="51550"/>
                    </a:cubicBezTo>
                    <a:cubicBezTo>
                      <a:pt x="647835" y="47234"/>
                      <a:pt x="632234" y="44740"/>
                      <a:pt x="617220" y="40120"/>
                    </a:cubicBezTo>
                    <a:cubicBezTo>
                      <a:pt x="582674" y="29490"/>
                      <a:pt x="514350" y="5830"/>
                      <a:pt x="514350" y="5830"/>
                    </a:cubicBezTo>
                    <a:cubicBezTo>
                      <a:pt x="385162" y="10998"/>
                      <a:pt x="286212" y="0"/>
                      <a:pt x="171450" y="28690"/>
                    </a:cubicBezTo>
                    <a:cubicBezTo>
                      <a:pt x="159761" y="31612"/>
                      <a:pt x="148590" y="36310"/>
                      <a:pt x="137160" y="40120"/>
                    </a:cubicBezTo>
                    <a:cubicBezTo>
                      <a:pt x="105640" y="71640"/>
                      <a:pt x="101228" y="71569"/>
                      <a:pt x="80010" y="108700"/>
                    </a:cubicBezTo>
                    <a:cubicBezTo>
                      <a:pt x="71556" y="123494"/>
                      <a:pt x="63862" y="138759"/>
                      <a:pt x="57150" y="154420"/>
                    </a:cubicBezTo>
                    <a:cubicBezTo>
                      <a:pt x="52404" y="165494"/>
                      <a:pt x="51108" y="177934"/>
                      <a:pt x="45720" y="188710"/>
                    </a:cubicBezTo>
                    <a:cubicBezTo>
                      <a:pt x="39577" y="200997"/>
                      <a:pt x="30480" y="211570"/>
                      <a:pt x="22860" y="223000"/>
                    </a:cubicBezTo>
                    <a:cubicBezTo>
                      <a:pt x="19050" y="245860"/>
                      <a:pt x="15975" y="268855"/>
                      <a:pt x="11430" y="291580"/>
                    </a:cubicBezTo>
                    <a:cubicBezTo>
                      <a:pt x="8349" y="306984"/>
                      <a:pt x="0" y="321591"/>
                      <a:pt x="0" y="337300"/>
                    </a:cubicBezTo>
                    <a:cubicBezTo>
                      <a:pt x="0" y="372156"/>
                      <a:pt x="9425" y="500730"/>
                      <a:pt x="22860" y="554470"/>
                    </a:cubicBezTo>
                    <a:cubicBezTo>
                      <a:pt x="28704" y="577847"/>
                      <a:pt x="38796" y="599970"/>
                      <a:pt x="45720" y="623050"/>
                    </a:cubicBezTo>
                    <a:cubicBezTo>
                      <a:pt x="50234" y="638097"/>
                      <a:pt x="48019" y="655987"/>
                      <a:pt x="57150" y="668770"/>
                    </a:cubicBezTo>
                    <a:cubicBezTo>
                      <a:pt x="68223" y="684272"/>
                      <a:pt x="89400" y="689590"/>
                      <a:pt x="102870" y="703060"/>
                    </a:cubicBezTo>
                    <a:cubicBezTo>
                      <a:pt x="167425" y="767615"/>
                      <a:pt x="90679" y="706566"/>
                      <a:pt x="137160" y="771640"/>
                    </a:cubicBezTo>
                    <a:cubicBezTo>
                      <a:pt x="243498" y="920513"/>
                      <a:pt x="128276" y="720849"/>
                      <a:pt x="217170" y="863080"/>
                    </a:cubicBezTo>
                    <a:cubicBezTo>
                      <a:pt x="284142" y="970235"/>
                      <a:pt x="199968" y="854999"/>
                      <a:pt x="262890" y="943090"/>
                    </a:cubicBezTo>
                    <a:cubicBezTo>
                      <a:pt x="307629" y="1005725"/>
                      <a:pt x="298895" y="990525"/>
                      <a:pt x="365760" y="1057390"/>
                    </a:cubicBezTo>
                    <a:cubicBezTo>
                      <a:pt x="421194" y="1112824"/>
                      <a:pt x="393547" y="1091155"/>
                      <a:pt x="445770" y="1125970"/>
                    </a:cubicBezTo>
                    <a:cubicBezTo>
                      <a:pt x="501465" y="1209512"/>
                      <a:pt x="427340" y="1110611"/>
                      <a:pt x="514350" y="1183120"/>
                    </a:cubicBezTo>
                    <a:cubicBezTo>
                      <a:pt x="524903" y="1191914"/>
                      <a:pt x="526780" y="1208470"/>
                      <a:pt x="537210" y="1217410"/>
                    </a:cubicBezTo>
                    <a:cubicBezTo>
                      <a:pt x="570468" y="1245917"/>
                      <a:pt x="604020" y="1252924"/>
                      <a:pt x="640080" y="1274560"/>
                    </a:cubicBezTo>
                    <a:cubicBezTo>
                      <a:pt x="663639" y="1288695"/>
                      <a:pt x="685800" y="1305040"/>
                      <a:pt x="708660" y="1320280"/>
                    </a:cubicBezTo>
                    <a:cubicBezTo>
                      <a:pt x="712470" y="1335520"/>
                      <a:pt x="711376" y="1352929"/>
                      <a:pt x="720090" y="1366000"/>
                    </a:cubicBezTo>
                    <a:cubicBezTo>
                      <a:pt x="727710" y="1377430"/>
                      <a:pt x="745334" y="1378522"/>
                      <a:pt x="754380" y="1388860"/>
                    </a:cubicBezTo>
                    <a:cubicBezTo>
                      <a:pt x="772472" y="1409537"/>
                      <a:pt x="784860" y="1434580"/>
                      <a:pt x="800100" y="1457440"/>
                    </a:cubicBezTo>
                    <a:cubicBezTo>
                      <a:pt x="807720" y="1468870"/>
                      <a:pt x="817858" y="1478975"/>
                      <a:pt x="822960" y="1491730"/>
                    </a:cubicBezTo>
                    <a:cubicBezTo>
                      <a:pt x="830580" y="1510780"/>
                      <a:pt x="839332" y="1529415"/>
                      <a:pt x="845820" y="1548880"/>
                    </a:cubicBezTo>
                    <a:cubicBezTo>
                      <a:pt x="850788" y="1563783"/>
                      <a:pt x="851734" y="1579891"/>
                      <a:pt x="857250" y="1594600"/>
                    </a:cubicBezTo>
                    <a:cubicBezTo>
                      <a:pt x="863233" y="1610554"/>
                      <a:pt x="873398" y="1624659"/>
                      <a:pt x="880110" y="1640320"/>
                    </a:cubicBezTo>
                    <a:cubicBezTo>
                      <a:pt x="884856" y="1651394"/>
                      <a:pt x="885562" y="1664149"/>
                      <a:pt x="891540" y="1674610"/>
                    </a:cubicBezTo>
                    <a:cubicBezTo>
                      <a:pt x="899983" y="1689386"/>
                      <a:pt x="939845" y="1734718"/>
                      <a:pt x="948690" y="1754620"/>
                    </a:cubicBezTo>
                    <a:cubicBezTo>
                      <a:pt x="958477" y="1776640"/>
                      <a:pt x="963930" y="1800340"/>
                      <a:pt x="971550" y="1823200"/>
                    </a:cubicBezTo>
                    <a:lnTo>
                      <a:pt x="982980" y="1857490"/>
                    </a:lnTo>
                    <a:cubicBezTo>
                      <a:pt x="986790" y="1922260"/>
                      <a:pt x="987954" y="1987240"/>
                      <a:pt x="994410" y="2051800"/>
                    </a:cubicBezTo>
                    <a:cubicBezTo>
                      <a:pt x="995609" y="2063788"/>
                      <a:pt x="1004248" y="2074147"/>
                      <a:pt x="1005840" y="2086090"/>
                    </a:cubicBezTo>
                    <a:cubicBezTo>
                      <a:pt x="1011903" y="2131566"/>
                      <a:pt x="1008815" y="2178157"/>
                      <a:pt x="1017270" y="2223250"/>
                    </a:cubicBezTo>
                    <a:cubicBezTo>
                      <a:pt x="1020410" y="2239997"/>
                      <a:pt x="1033418" y="2253309"/>
                      <a:pt x="1040130" y="2268970"/>
                    </a:cubicBezTo>
                    <a:cubicBezTo>
                      <a:pt x="1044876" y="2280044"/>
                      <a:pt x="1048250" y="2291675"/>
                      <a:pt x="1051560" y="2303260"/>
                    </a:cubicBezTo>
                    <a:cubicBezTo>
                      <a:pt x="1082204" y="2410513"/>
                      <a:pt x="1038560" y="2280024"/>
                      <a:pt x="1085850" y="2406130"/>
                    </a:cubicBezTo>
                    <a:cubicBezTo>
                      <a:pt x="1090080" y="2417411"/>
                      <a:pt x="1090597" y="2430395"/>
                      <a:pt x="1097280" y="2440420"/>
                    </a:cubicBezTo>
                    <a:cubicBezTo>
                      <a:pt x="1106246" y="2453870"/>
                      <a:pt x="1122175" y="2461556"/>
                      <a:pt x="1131570" y="2474710"/>
                    </a:cubicBezTo>
                    <a:cubicBezTo>
                      <a:pt x="1141474" y="2488575"/>
                      <a:pt x="1143522" y="2507340"/>
                      <a:pt x="1154430" y="2520430"/>
                    </a:cubicBezTo>
                    <a:cubicBezTo>
                      <a:pt x="1163224" y="2530983"/>
                      <a:pt x="1178167" y="2534496"/>
                      <a:pt x="1188720" y="2543290"/>
                    </a:cubicBezTo>
                    <a:cubicBezTo>
                      <a:pt x="1201138" y="2553638"/>
                      <a:pt x="1213311" y="2564648"/>
                      <a:pt x="1223010" y="2577580"/>
                    </a:cubicBezTo>
                    <a:cubicBezTo>
                      <a:pt x="1236340" y="2595353"/>
                      <a:pt x="1240862" y="2619786"/>
                      <a:pt x="1257300" y="2634730"/>
                    </a:cubicBezTo>
                    <a:cubicBezTo>
                      <a:pt x="1283896" y="2658908"/>
                      <a:pt x="1323324" y="2666464"/>
                      <a:pt x="1348740" y="2691880"/>
                    </a:cubicBezTo>
                    <a:cubicBezTo>
                      <a:pt x="1360170" y="2703310"/>
                      <a:pt x="1369580" y="2717204"/>
                      <a:pt x="1383030" y="2726170"/>
                    </a:cubicBezTo>
                    <a:cubicBezTo>
                      <a:pt x="1393055" y="2732853"/>
                      <a:pt x="1405890" y="2733790"/>
                      <a:pt x="1417320" y="2737600"/>
                    </a:cubicBezTo>
                    <a:cubicBezTo>
                      <a:pt x="1508760" y="2733790"/>
                      <a:pt x="1600680" y="2736277"/>
                      <a:pt x="1691640" y="2726170"/>
                    </a:cubicBezTo>
                    <a:cubicBezTo>
                      <a:pt x="1705293" y="2724653"/>
                      <a:pt x="1713643" y="2709453"/>
                      <a:pt x="1725930" y="2703310"/>
                    </a:cubicBezTo>
                    <a:cubicBezTo>
                      <a:pt x="1736706" y="2697922"/>
                      <a:pt x="1749444" y="2697268"/>
                      <a:pt x="1760220" y="2691880"/>
                    </a:cubicBezTo>
                    <a:cubicBezTo>
                      <a:pt x="1848850" y="2647565"/>
                      <a:pt x="1742611" y="2686320"/>
                      <a:pt x="1828800" y="2657590"/>
                    </a:cubicBezTo>
                    <a:cubicBezTo>
                      <a:pt x="1888236" y="2578342"/>
                      <a:pt x="1834134" y="2641588"/>
                      <a:pt x="1908810" y="2577580"/>
                    </a:cubicBezTo>
                    <a:cubicBezTo>
                      <a:pt x="1921083" y="2567060"/>
                      <a:pt x="1930682" y="2553638"/>
                      <a:pt x="1943100" y="2543290"/>
                    </a:cubicBezTo>
                    <a:cubicBezTo>
                      <a:pt x="1953653" y="2534496"/>
                      <a:pt x="1966212" y="2528415"/>
                      <a:pt x="1977390" y="2520430"/>
                    </a:cubicBezTo>
                    <a:cubicBezTo>
                      <a:pt x="1992892" y="2509357"/>
                      <a:pt x="2006655" y="2495739"/>
                      <a:pt x="2023110" y="2486140"/>
                    </a:cubicBezTo>
                    <a:cubicBezTo>
                      <a:pt x="2052546" y="2468969"/>
                      <a:pt x="2114550" y="2440420"/>
                      <a:pt x="2114550" y="2440420"/>
                    </a:cubicBezTo>
                    <a:cubicBezTo>
                      <a:pt x="2122170" y="2428990"/>
                      <a:pt x="2126857" y="2414924"/>
                      <a:pt x="2137410" y="2406130"/>
                    </a:cubicBezTo>
                    <a:cubicBezTo>
                      <a:pt x="2164169" y="2383831"/>
                      <a:pt x="2187993" y="2384452"/>
                      <a:pt x="2217420" y="2371840"/>
                    </a:cubicBezTo>
                    <a:cubicBezTo>
                      <a:pt x="2316289" y="2329468"/>
                      <a:pt x="2217014" y="2364355"/>
                      <a:pt x="2297430" y="2337550"/>
                    </a:cubicBezTo>
                    <a:cubicBezTo>
                      <a:pt x="2308860" y="2326120"/>
                      <a:pt x="2318270" y="2312226"/>
                      <a:pt x="2331720" y="2303260"/>
                    </a:cubicBezTo>
                    <a:cubicBezTo>
                      <a:pt x="2341745" y="2296577"/>
                      <a:pt x="2356602" y="2299356"/>
                      <a:pt x="2366010" y="2291830"/>
                    </a:cubicBezTo>
                    <a:cubicBezTo>
                      <a:pt x="2438889" y="2233527"/>
                      <a:pt x="2319903" y="2271333"/>
                      <a:pt x="2446020" y="2246110"/>
                    </a:cubicBezTo>
                    <a:cubicBezTo>
                      <a:pt x="2568551" y="2164422"/>
                      <a:pt x="2382589" y="2291635"/>
                      <a:pt x="2514600" y="2188960"/>
                    </a:cubicBezTo>
                    <a:cubicBezTo>
                      <a:pt x="2531404" y="2175891"/>
                      <a:pt x="2608091" y="2129759"/>
                      <a:pt x="2628900" y="2108950"/>
                    </a:cubicBezTo>
                    <a:cubicBezTo>
                      <a:pt x="2718810" y="2019040"/>
                      <a:pt x="2573700" y="2133995"/>
                      <a:pt x="2686050" y="2040370"/>
                    </a:cubicBezTo>
                    <a:cubicBezTo>
                      <a:pt x="2696603" y="2031576"/>
                      <a:pt x="2709787" y="2026304"/>
                      <a:pt x="2720340" y="2017510"/>
                    </a:cubicBezTo>
                    <a:cubicBezTo>
                      <a:pt x="2732758" y="2007162"/>
                      <a:pt x="2742357" y="1993740"/>
                      <a:pt x="2754630" y="1983220"/>
                    </a:cubicBezTo>
                    <a:cubicBezTo>
                      <a:pt x="2769094" y="1970822"/>
                      <a:pt x="2786880" y="1962400"/>
                      <a:pt x="2800350" y="1948930"/>
                    </a:cubicBezTo>
                    <a:cubicBezTo>
                      <a:pt x="2841528" y="1907752"/>
                      <a:pt x="2825050" y="1907860"/>
                      <a:pt x="2857500" y="1868920"/>
                    </a:cubicBezTo>
                    <a:cubicBezTo>
                      <a:pt x="2867848" y="1856502"/>
                      <a:pt x="2880360" y="1846060"/>
                      <a:pt x="2891790" y="1834630"/>
                    </a:cubicBezTo>
                    <a:cubicBezTo>
                      <a:pt x="2895600" y="1815580"/>
                      <a:pt x="2899006" y="1796445"/>
                      <a:pt x="2903220" y="1777480"/>
                    </a:cubicBezTo>
                    <a:cubicBezTo>
                      <a:pt x="2906628" y="1762145"/>
                      <a:pt x="2914650" y="1747469"/>
                      <a:pt x="2914650" y="1731760"/>
                    </a:cubicBezTo>
                    <a:cubicBezTo>
                      <a:pt x="2914650" y="1449794"/>
                      <a:pt x="2910356" y="1167815"/>
                      <a:pt x="2903220" y="885940"/>
                    </a:cubicBezTo>
                    <a:cubicBezTo>
                      <a:pt x="2902728" y="866519"/>
                      <a:pt x="2898611" y="846980"/>
                      <a:pt x="2891790" y="828790"/>
                    </a:cubicBezTo>
                    <a:cubicBezTo>
                      <a:pt x="2831677" y="668490"/>
                      <a:pt x="2900085" y="909258"/>
                      <a:pt x="2857500" y="760210"/>
                    </a:cubicBezTo>
                    <a:cubicBezTo>
                      <a:pt x="2827396" y="654844"/>
                      <a:pt x="2868868" y="775306"/>
                      <a:pt x="2823210" y="668770"/>
                    </a:cubicBezTo>
                    <a:cubicBezTo>
                      <a:pt x="2818464" y="657696"/>
                      <a:pt x="2818463" y="644505"/>
                      <a:pt x="2811780" y="634480"/>
                    </a:cubicBezTo>
                    <a:cubicBezTo>
                      <a:pt x="2761223" y="558644"/>
                      <a:pt x="2792026" y="640692"/>
                      <a:pt x="2754630" y="565900"/>
                    </a:cubicBezTo>
                    <a:cubicBezTo>
                      <a:pt x="2728855" y="514350"/>
                      <a:pt x="2761286" y="546455"/>
                      <a:pt x="2720340" y="497320"/>
                    </a:cubicBezTo>
                    <a:cubicBezTo>
                      <a:pt x="2695905" y="467998"/>
                      <a:pt x="2671492" y="450999"/>
                      <a:pt x="2640330" y="428740"/>
                    </a:cubicBezTo>
                    <a:cubicBezTo>
                      <a:pt x="2629152" y="420755"/>
                      <a:pt x="2616593" y="414674"/>
                      <a:pt x="2606040" y="405880"/>
                    </a:cubicBezTo>
                    <a:cubicBezTo>
                      <a:pt x="2547671" y="357239"/>
                      <a:pt x="2600037" y="378662"/>
                      <a:pt x="2526030" y="360160"/>
                    </a:cubicBezTo>
                    <a:cubicBezTo>
                      <a:pt x="2433489" y="298466"/>
                      <a:pt x="2556733" y="375076"/>
                      <a:pt x="2446020" y="325870"/>
                    </a:cubicBezTo>
                    <a:cubicBezTo>
                      <a:pt x="2425719" y="316847"/>
                      <a:pt x="2409819" y="298974"/>
                      <a:pt x="2388870" y="291580"/>
                    </a:cubicBezTo>
                    <a:cubicBezTo>
                      <a:pt x="2344430" y="275895"/>
                      <a:pt x="2251710" y="257290"/>
                      <a:pt x="2251710" y="257290"/>
                    </a:cubicBezTo>
                    <a:cubicBezTo>
                      <a:pt x="2154514" y="192493"/>
                      <a:pt x="2244809" y="244266"/>
                      <a:pt x="2000250" y="223000"/>
                    </a:cubicBezTo>
                    <a:cubicBezTo>
                      <a:pt x="1972302" y="220570"/>
                      <a:pt x="1946838" y="207394"/>
                      <a:pt x="1920240" y="200140"/>
                    </a:cubicBezTo>
                    <a:cubicBezTo>
                      <a:pt x="1889929" y="191873"/>
                      <a:pt x="1859280" y="184900"/>
                      <a:pt x="1828800" y="177280"/>
                    </a:cubicBezTo>
                    <a:cubicBezTo>
                      <a:pt x="1813560" y="173470"/>
                      <a:pt x="1798771" y="166597"/>
                      <a:pt x="1783080" y="165850"/>
                    </a:cubicBezTo>
                    <a:lnTo>
                      <a:pt x="1543050" y="154420"/>
                    </a:lnTo>
                    <a:cubicBezTo>
                      <a:pt x="1308045" y="115253"/>
                      <a:pt x="1599258" y="165662"/>
                      <a:pt x="1428750" y="131560"/>
                    </a:cubicBezTo>
                    <a:cubicBezTo>
                      <a:pt x="1406025" y="127015"/>
                      <a:pt x="1382793" y="125157"/>
                      <a:pt x="1360170" y="120130"/>
                    </a:cubicBezTo>
                    <a:cubicBezTo>
                      <a:pt x="1348409" y="117516"/>
                      <a:pt x="1337734" y="110855"/>
                      <a:pt x="1325880" y="108700"/>
                    </a:cubicBezTo>
                    <a:cubicBezTo>
                      <a:pt x="1233162" y="91842"/>
                      <a:pt x="1098380" y="90475"/>
                      <a:pt x="1017270" y="85840"/>
                    </a:cubicBezTo>
                    <a:lnTo>
                      <a:pt x="834390" y="74410"/>
                    </a:lnTo>
                    <a:cubicBezTo>
                      <a:pt x="680996" y="62139"/>
                      <a:pt x="725805" y="66790"/>
                      <a:pt x="697230" y="6298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algn="ctr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8" name="文字方塊 57"/>
              <p:cNvSpPr txBox="1">
                <a:spLocks noChangeArrowheads="1"/>
              </p:cNvSpPr>
              <p:nvPr/>
            </p:nvSpPr>
            <p:spPr bwMode="auto">
              <a:xfrm>
                <a:off x="5474970" y="3063240"/>
                <a:ext cx="450764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en-US" altLang="zh-TW" sz="2000">
                    <a:solidFill>
                      <a:srgbClr val="FF0066"/>
                    </a:solidFill>
                  </a:rPr>
                  <a:t>K</a:t>
                </a:r>
                <a:r>
                  <a:rPr lang="en-US" altLang="zh-TW" sz="2000" baseline="-25000">
                    <a:solidFill>
                      <a:srgbClr val="FF0066"/>
                    </a:solidFill>
                  </a:rPr>
                  <a:t>4</a:t>
                </a:r>
                <a:endParaRPr lang="zh-TW" altLang="en-US" sz="2000" baseline="-25000">
                  <a:solidFill>
                    <a:srgbClr val="FF0066"/>
                  </a:solidFill>
                </a:endParaRPr>
              </a:p>
            </p:txBody>
          </p:sp>
        </p:grpSp>
        <p:sp>
          <p:nvSpPr>
            <p:cNvPr id="25646" name="文字方塊 63"/>
            <p:cNvSpPr txBox="1">
              <a:spLocks noChangeArrowheads="1"/>
            </p:cNvSpPr>
            <p:nvPr/>
          </p:nvSpPr>
          <p:spPr bwMode="auto">
            <a:xfrm>
              <a:off x="160020" y="5017770"/>
              <a:ext cx="4994910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sz="2000"/>
                <a:t>We got a K4 as a subgraph, so 4 colors will be needed, it turns out 4 colors are sufficient.</a:t>
              </a:r>
              <a:endParaRPr lang="zh-TW" altLang="en-US" sz="2000"/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Applications</a:t>
            </a:r>
            <a:endParaRPr lang="zh-TW" altLang="en-US" dirty="0"/>
          </a:p>
        </p:txBody>
      </p:sp>
      <p:sp>
        <p:nvSpPr>
          <p:cNvPr id="25604" name="內容版面配置區 2"/>
          <p:cNvSpPr>
            <a:spLocks noGrp="1"/>
          </p:cNvSpPr>
          <p:nvPr>
            <p:ph idx="1"/>
          </p:nvPr>
        </p:nvSpPr>
        <p:spPr>
          <a:xfrm>
            <a:off x="457200" y="1131888"/>
            <a:ext cx="8229600" cy="2274887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/>
              <a:t>Scheduling final exams: 7 finals (1 – 7), the following exams have common students: 1 and 2; 1 and 3; 1 and 4; 1 and 7; 2 and 3; 2 and 4; 2 and 5; 2 and 7; 3 and 4; 3 and 6; 3 and 7; 4 and 5; 4 and 6; 5 and 6; 5 and 7; 6 and 7. What is the minimum number of time slots needed to schedule all exams?</a:t>
            </a:r>
            <a:endParaRPr lang="zh-TW" altLang="en-US"/>
          </a:p>
        </p:txBody>
      </p:sp>
      <p:sp>
        <p:nvSpPr>
          <p:cNvPr id="4" name="文字方塊 3"/>
          <p:cNvSpPr txBox="1">
            <a:spLocks noChangeArrowheads="1"/>
          </p:cNvSpPr>
          <p:nvPr/>
        </p:nvSpPr>
        <p:spPr bwMode="auto">
          <a:xfrm>
            <a:off x="331788" y="3578225"/>
            <a:ext cx="3405187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000"/>
              <a:t>Vertex: Exam</a:t>
            </a:r>
          </a:p>
          <a:p>
            <a:pPr eaLnBrk="1" hangingPunct="1"/>
            <a:r>
              <a:rPr lang="en-US" altLang="zh-TW" sz="2000"/>
              <a:t>Edge between two exams: if they have common students</a:t>
            </a:r>
          </a:p>
          <a:p>
            <a:pPr eaLnBrk="1" hangingPunct="1"/>
            <a:r>
              <a:rPr lang="en-US" altLang="zh-TW" sz="2000">
                <a:solidFill>
                  <a:srgbClr val="0000FF"/>
                </a:solidFill>
              </a:rPr>
              <a:t>To find chromatic number?</a:t>
            </a:r>
            <a:endParaRPr lang="zh-TW" altLang="en-US" sz="2000">
              <a:solidFill>
                <a:srgbClr val="0000FF"/>
              </a:solidFill>
            </a:endParaRPr>
          </a:p>
        </p:txBody>
      </p:sp>
      <p:sp>
        <p:nvSpPr>
          <p:cNvPr id="5" name="文字方塊 4"/>
          <p:cNvSpPr txBox="1">
            <a:spLocks noChangeArrowheads="1"/>
          </p:cNvSpPr>
          <p:nvPr/>
        </p:nvSpPr>
        <p:spPr bwMode="auto">
          <a:xfrm>
            <a:off x="377825" y="6057900"/>
            <a:ext cx="8093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000">
                <a:solidFill>
                  <a:srgbClr val="FF0066"/>
                </a:solidFill>
              </a:rPr>
              <a:t>Remark: finding the chromatic number of an arbitrary graph is difficult.</a:t>
            </a:r>
            <a:endParaRPr lang="zh-TW" altLang="en-US" sz="2000">
              <a:solidFill>
                <a:srgbClr val="FF0066"/>
              </a:solidFill>
            </a:endParaRPr>
          </a:p>
        </p:txBody>
      </p:sp>
      <p:grpSp>
        <p:nvGrpSpPr>
          <p:cNvPr id="7" name="群組 54"/>
          <p:cNvGrpSpPr>
            <a:grpSpLocks/>
          </p:cNvGrpSpPr>
          <p:nvPr/>
        </p:nvGrpSpPr>
        <p:grpSpPr bwMode="auto">
          <a:xfrm>
            <a:off x="4533900" y="3165475"/>
            <a:ext cx="4302125" cy="2552700"/>
            <a:chOff x="4533900" y="3166110"/>
            <a:chExt cx="4301976" cy="2552462"/>
          </a:xfrm>
        </p:grpSpPr>
        <p:sp>
          <p:nvSpPr>
            <p:cNvPr id="25615" name="橢圓 5"/>
            <p:cNvSpPr>
              <a:spLocks noChangeArrowheads="1"/>
            </p:cNvSpPr>
            <p:nvPr/>
          </p:nvSpPr>
          <p:spPr bwMode="auto">
            <a:xfrm>
              <a:off x="6377940" y="3360420"/>
              <a:ext cx="160020" cy="14859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616" name="文字方塊 6"/>
            <p:cNvSpPr txBox="1">
              <a:spLocks noChangeArrowheads="1"/>
            </p:cNvSpPr>
            <p:nvPr/>
          </p:nvSpPr>
          <p:spPr bwMode="auto">
            <a:xfrm>
              <a:off x="6115050" y="316611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1</a:t>
              </a:r>
              <a:endParaRPr lang="zh-TW" altLang="en-US"/>
            </a:p>
          </p:txBody>
        </p:sp>
        <p:sp>
          <p:nvSpPr>
            <p:cNvPr id="25617" name="橢圓 7"/>
            <p:cNvSpPr>
              <a:spLocks noChangeArrowheads="1"/>
            </p:cNvSpPr>
            <p:nvPr/>
          </p:nvSpPr>
          <p:spPr bwMode="auto">
            <a:xfrm>
              <a:off x="7879080" y="3787140"/>
              <a:ext cx="160020" cy="14859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618" name="文字方塊 8"/>
            <p:cNvSpPr txBox="1">
              <a:spLocks noChangeArrowheads="1"/>
            </p:cNvSpPr>
            <p:nvPr/>
          </p:nvSpPr>
          <p:spPr bwMode="auto">
            <a:xfrm>
              <a:off x="8016240" y="351282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2</a:t>
              </a:r>
              <a:endParaRPr lang="zh-TW" altLang="en-US"/>
            </a:p>
          </p:txBody>
        </p:sp>
        <p:sp>
          <p:nvSpPr>
            <p:cNvPr id="25619" name="橢圓 9"/>
            <p:cNvSpPr>
              <a:spLocks noChangeArrowheads="1"/>
            </p:cNvSpPr>
            <p:nvPr/>
          </p:nvSpPr>
          <p:spPr bwMode="auto">
            <a:xfrm>
              <a:off x="8385810" y="4453890"/>
              <a:ext cx="160020" cy="14859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620" name="文字方塊 10"/>
            <p:cNvSpPr txBox="1">
              <a:spLocks noChangeArrowheads="1"/>
            </p:cNvSpPr>
            <p:nvPr/>
          </p:nvSpPr>
          <p:spPr bwMode="auto">
            <a:xfrm>
              <a:off x="8522970" y="425958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3</a:t>
              </a:r>
              <a:endParaRPr lang="zh-TW" altLang="en-US"/>
            </a:p>
          </p:txBody>
        </p:sp>
        <p:sp>
          <p:nvSpPr>
            <p:cNvPr id="25621" name="橢圓 11"/>
            <p:cNvSpPr>
              <a:spLocks noChangeArrowheads="1"/>
            </p:cNvSpPr>
            <p:nvPr/>
          </p:nvSpPr>
          <p:spPr bwMode="auto">
            <a:xfrm>
              <a:off x="7292340" y="5246370"/>
              <a:ext cx="160020" cy="14859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622" name="文字方塊 12"/>
            <p:cNvSpPr txBox="1">
              <a:spLocks noChangeArrowheads="1"/>
            </p:cNvSpPr>
            <p:nvPr/>
          </p:nvSpPr>
          <p:spPr bwMode="auto">
            <a:xfrm>
              <a:off x="7040880" y="534924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4</a:t>
              </a:r>
              <a:endParaRPr lang="zh-TW" altLang="en-US"/>
            </a:p>
          </p:txBody>
        </p:sp>
        <p:sp>
          <p:nvSpPr>
            <p:cNvPr id="25623" name="橢圓 13"/>
            <p:cNvSpPr>
              <a:spLocks noChangeArrowheads="1"/>
            </p:cNvSpPr>
            <p:nvPr/>
          </p:nvSpPr>
          <p:spPr bwMode="auto">
            <a:xfrm>
              <a:off x="5958840" y="5273040"/>
              <a:ext cx="160020" cy="14859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624" name="文字方塊 14"/>
            <p:cNvSpPr txBox="1">
              <a:spLocks noChangeArrowheads="1"/>
            </p:cNvSpPr>
            <p:nvPr/>
          </p:nvSpPr>
          <p:spPr bwMode="auto">
            <a:xfrm>
              <a:off x="5684520" y="533019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5</a:t>
              </a:r>
              <a:endParaRPr lang="zh-TW" altLang="en-US"/>
            </a:p>
          </p:txBody>
        </p:sp>
        <p:sp>
          <p:nvSpPr>
            <p:cNvPr id="25625" name="橢圓 15"/>
            <p:cNvSpPr>
              <a:spLocks noChangeArrowheads="1"/>
            </p:cNvSpPr>
            <p:nvPr/>
          </p:nvSpPr>
          <p:spPr bwMode="auto">
            <a:xfrm>
              <a:off x="4796790" y="4556760"/>
              <a:ext cx="160020" cy="14859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626" name="文字方塊 16"/>
            <p:cNvSpPr txBox="1">
              <a:spLocks noChangeArrowheads="1"/>
            </p:cNvSpPr>
            <p:nvPr/>
          </p:nvSpPr>
          <p:spPr bwMode="auto">
            <a:xfrm>
              <a:off x="4533900" y="436245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6</a:t>
              </a:r>
              <a:endParaRPr lang="zh-TW" altLang="en-US"/>
            </a:p>
          </p:txBody>
        </p:sp>
        <p:sp>
          <p:nvSpPr>
            <p:cNvPr id="25627" name="橢圓 17"/>
            <p:cNvSpPr>
              <a:spLocks noChangeArrowheads="1"/>
            </p:cNvSpPr>
            <p:nvPr/>
          </p:nvSpPr>
          <p:spPr bwMode="auto">
            <a:xfrm>
              <a:off x="5612130" y="3840480"/>
              <a:ext cx="160020" cy="14859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628" name="文字方塊 18"/>
            <p:cNvSpPr txBox="1">
              <a:spLocks noChangeArrowheads="1"/>
            </p:cNvSpPr>
            <p:nvPr/>
          </p:nvSpPr>
          <p:spPr bwMode="auto">
            <a:xfrm>
              <a:off x="5349240" y="364617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7</a:t>
              </a:r>
              <a:endParaRPr lang="zh-TW" altLang="en-US"/>
            </a:p>
          </p:txBody>
        </p:sp>
        <p:cxnSp>
          <p:nvCxnSpPr>
            <p:cNvPr id="25629" name="直線接點 22"/>
            <p:cNvCxnSpPr>
              <a:cxnSpLocks noChangeShapeType="1"/>
              <a:stCxn id="25615" idx="6"/>
              <a:endCxn id="25617" idx="1"/>
            </p:cNvCxnSpPr>
            <p:nvPr/>
          </p:nvCxnSpPr>
          <p:spPr bwMode="auto">
            <a:xfrm>
              <a:off x="6537960" y="3434715"/>
              <a:ext cx="1364554" cy="37418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30" name="直線接點 24"/>
            <p:cNvCxnSpPr>
              <a:cxnSpLocks noChangeShapeType="1"/>
              <a:stCxn id="25617" idx="4"/>
              <a:endCxn id="25619" idx="1"/>
            </p:cNvCxnSpPr>
            <p:nvPr/>
          </p:nvCxnSpPr>
          <p:spPr bwMode="auto">
            <a:xfrm rot="16200000" flipH="1">
              <a:off x="7914207" y="3980613"/>
              <a:ext cx="539920" cy="45015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31" name="直線接點 26"/>
            <p:cNvCxnSpPr>
              <a:cxnSpLocks noChangeShapeType="1"/>
              <a:stCxn id="25619" idx="4"/>
              <a:endCxn id="25621" idx="0"/>
            </p:cNvCxnSpPr>
            <p:nvPr/>
          </p:nvCxnSpPr>
          <p:spPr bwMode="auto">
            <a:xfrm rot="5400000">
              <a:off x="7597140" y="4377690"/>
              <a:ext cx="643890" cy="109347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32" name="直線接點 28"/>
            <p:cNvCxnSpPr>
              <a:cxnSpLocks noChangeShapeType="1"/>
              <a:stCxn id="25621" idx="2"/>
              <a:endCxn id="25623" idx="6"/>
            </p:cNvCxnSpPr>
            <p:nvPr/>
          </p:nvCxnSpPr>
          <p:spPr bwMode="auto">
            <a:xfrm rot="10800000" flipV="1">
              <a:off x="6118860" y="5320665"/>
              <a:ext cx="1173480" cy="2667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33" name="直線接點 30"/>
            <p:cNvCxnSpPr>
              <a:cxnSpLocks noChangeShapeType="1"/>
              <a:stCxn id="25623" idx="1"/>
              <a:endCxn id="25625" idx="5"/>
            </p:cNvCxnSpPr>
            <p:nvPr/>
          </p:nvCxnSpPr>
          <p:spPr bwMode="auto">
            <a:xfrm rot="16200000" flipV="1">
              <a:off x="5152220" y="4464746"/>
              <a:ext cx="611210" cy="104889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34" name="直線接點 32"/>
            <p:cNvCxnSpPr>
              <a:cxnSpLocks noChangeShapeType="1"/>
              <a:stCxn id="25625" idx="7"/>
              <a:endCxn id="25627" idx="3"/>
            </p:cNvCxnSpPr>
            <p:nvPr/>
          </p:nvCxnSpPr>
          <p:spPr bwMode="auto">
            <a:xfrm rot="5400000" flipH="1" flipV="1">
              <a:off x="4978865" y="3921821"/>
              <a:ext cx="611210" cy="7021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35" name="直線接點 34"/>
            <p:cNvCxnSpPr>
              <a:cxnSpLocks noChangeShapeType="1"/>
              <a:stCxn id="25627" idx="7"/>
            </p:cNvCxnSpPr>
            <p:nvPr/>
          </p:nvCxnSpPr>
          <p:spPr bwMode="auto">
            <a:xfrm rot="5400000" flipH="1" flipV="1">
              <a:off x="5915288" y="3331008"/>
              <a:ext cx="364660" cy="69780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36" name="直線接點 36"/>
            <p:cNvCxnSpPr>
              <a:cxnSpLocks noChangeShapeType="1"/>
              <a:stCxn id="25627" idx="6"/>
              <a:endCxn id="25617" idx="2"/>
            </p:cNvCxnSpPr>
            <p:nvPr/>
          </p:nvCxnSpPr>
          <p:spPr bwMode="auto">
            <a:xfrm flipV="1">
              <a:off x="5772150" y="3861435"/>
              <a:ext cx="2106930" cy="5334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37" name="直線接點 38"/>
            <p:cNvCxnSpPr>
              <a:cxnSpLocks noChangeShapeType="1"/>
              <a:stCxn id="25625" idx="6"/>
              <a:endCxn id="25619" idx="3"/>
            </p:cNvCxnSpPr>
            <p:nvPr/>
          </p:nvCxnSpPr>
          <p:spPr bwMode="auto">
            <a:xfrm flipV="1">
              <a:off x="4956810" y="4580720"/>
              <a:ext cx="3452434" cy="5033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38" name="直線接點 40"/>
            <p:cNvCxnSpPr>
              <a:cxnSpLocks noChangeShapeType="1"/>
              <a:stCxn id="25615" idx="5"/>
              <a:endCxn id="25619" idx="3"/>
            </p:cNvCxnSpPr>
            <p:nvPr/>
          </p:nvCxnSpPr>
          <p:spPr bwMode="auto">
            <a:xfrm rot="16200000" flipH="1">
              <a:off x="6915150" y="3086626"/>
              <a:ext cx="1093470" cy="189471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39" name="直線接點 42"/>
            <p:cNvCxnSpPr>
              <a:cxnSpLocks noChangeShapeType="1"/>
              <a:stCxn id="25615" idx="4"/>
              <a:endCxn id="25621" idx="0"/>
            </p:cNvCxnSpPr>
            <p:nvPr/>
          </p:nvCxnSpPr>
          <p:spPr bwMode="auto">
            <a:xfrm rot="16200000" flipH="1">
              <a:off x="6046470" y="3920490"/>
              <a:ext cx="1737360" cy="9144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40" name="直線接點 44"/>
            <p:cNvCxnSpPr>
              <a:cxnSpLocks noChangeShapeType="1"/>
              <a:stCxn id="25617" idx="2"/>
              <a:endCxn id="25623" idx="7"/>
            </p:cNvCxnSpPr>
            <p:nvPr/>
          </p:nvCxnSpPr>
          <p:spPr bwMode="auto">
            <a:xfrm rot="10800000" flipV="1">
              <a:off x="6095426" y="3861434"/>
              <a:ext cx="1783654" cy="143336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41" name="直線接點 46"/>
            <p:cNvCxnSpPr>
              <a:cxnSpLocks noChangeShapeType="1"/>
              <a:stCxn id="25617" idx="3"/>
              <a:endCxn id="25621" idx="0"/>
            </p:cNvCxnSpPr>
            <p:nvPr/>
          </p:nvCxnSpPr>
          <p:spPr bwMode="auto">
            <a:xfrm rot="5400000">
              <a:off x="6971232" y="4315088"/>
              <a:ext cx="1332400" cy="53016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42" name="直線接點 48"/>
            <p:cNvCxnSpPr>
              <a:cxnSpLocks noChangeShapeType="1"/>
              <a:stCxn id="25619" idx="3"/>
              <a:endCxn id="25627" idx="6"/>
            </p:cNvCxnSpPr>
            <p:nvPr/>
          </p:nvCxnSpPr>
          <p:spPr bwMode="auto">
            <a:xfrm rot="5400000" flipH="1">
              <a:off x="6757724" y="2929201"/>
              <a:ext cx="665945" cy="263709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43" name="直線接點 50"/>
            <p:cNvCxnSpPr>
              <a:cxnSpLocks noChangeShapeType="1"/>
              <a:stCxn id="25623" idx="0"/>
              <a:endCxn id="25627" idx="5"/>
            </p:cNvCxnSpPr>
            <p:nvPr/>
          </p:nvCxnSpPr>
          <p:spPr bwMode="auto">
            <a:xfrm rot="16200000" flipV="1">
              <a:off x="5240918" y="4475108"/>
              <a:ext cx="1305730" cy="29013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44" name="直線接點 52"/>
            <p:cNvCxnSpPr>
              <a:cxnSpLocks noChangeShapeType="1"/>
              <a:stCxn id="25625" idx="5"/>
              <a:endCxn id="25621" idx="1"/>
            </p:cNvCxnSpPr>
            <p:nvPr/>
          </p:nvCxnSpPr>
          <p:spPr bwMode="auto">
            <a:xfrm rot="16200000" flipH="1">
              <a:off x="5832305" y="3784661"/>
              <a:ext cx="584540" cy="238239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" name="群組 67"/>
          <p:cNvGrpSpPr>
            <a:grpSpLocks/>
          </p:cNvGrpSpPr>
          <p:nvPr/>
        </p:nvGrpSpPr>
        <p:grpSpPr bwMode="auto">
          <a:xfrm>
            <a:off x="7292975" y="3787775"/>
            <a:ext cx="1263650" cy="1606550"/>
            <a:chOff x="7292340" y="3787140"/>
            <a:chExt cx="1264920" cy="1607820"/>
          </a:xfrm>
        </p:grpSpPr>
        <p:sp>
          <p:nvSpPr>
            <p:cNvPr id="25612" name="橢圓 60"/>
            <p:cNvSpPr>
              <a:spLocks noChangeArrowheads="1"/>
            </p:cNvSpPr>
            <p:nvPr/>
          </p:nvSpPr>
          <p:spPr bwMode="auto">
            <a:xfrm>
              <a:off x="7867650" y="3787140"/>
              <a:ext cx="171450" cy="16002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613" name="橢圓 61"/>
            <p:cNvSpPr>
              <a:spLocks noChangeArrowheads="1"/>
            </p:cNvSpPr>
            <p:nvPr/>
          </p:nvSpPr>
          <p:spPr bwMode="auto">
            <a:xfrm>
              <a:off x="8385810" y="4442460"/>
              <a:ext cx="171450" cy="160020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614" name="橢圓 62"/>
            <p:cNvSpPr>
              <a:spLocks noChangeArrowheads="1"/>
            </p:cNvSpPr>
            <p:nvPr/>
          </p:nvSpPr>
          <p:spPr bwMode="auto">
            <a:xfrm>
              <a:off x="7292340" y="5234940"/>
              <a:ext cx="171450" cy="160020"/>
            </a:xfrm>
            <a:prstGeom prst="ellipse">
              <a:avLst/>
            </a:prstGeom>
            <a:solidFill>
              <a:srgbClr val="0000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9" name="群組 68"/>
          <p:cNvGrpSpPr>
            <a:grpSpLocks/>
          </p:cNvGrpSpPr>
          <p:nvPr/>
        </p:nvGrpSpPr>
        <p:grpSpPr bwMode="auto">
          <a:xfrm>
            <a:off x="5592763" y="3832225"/>
            <a:ext cx="538162" cy="1589088"/>
            <a:chOff x="5593080" y="3832860"/>
            <a:chExt cx="537210" cy="1588770"/>
          </a:xfrm>
        </p:grpSpPr>
        <p:sp>
          <p:nvSpPr>
            <p:cNvPr id="25610" name="橢圓 65"/>
            <p:cNvSpPr>
              <a:spLocks noChangeArrowheads="1"/>
            </p:cNvSpPr>
            <p:nvPr/>
          </p:nvSpPr>
          <p:spPr bwMode="auto">
            <a:xfrm>
              <a:off x="5593080" y="3832860"/>
              <a:ext cx="171450" cy="160020"/>
            </a:xfrm>
            <a:prstGeom prst="ellipse">
              <a:avLst/>
            </a:prstGeom>
            <a:solidFill>
              <a:srgbClr val="0000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611" name="橢圓 66"/>
            <p:cNvSpPr>
              <a:spLocks noChangeArrowheads="1"/>
            </p:cNvSpPr>
            <p:nvPr/>
          </p:nvSpPr>
          <p:spPr bwMode="auto">
            <a:xfrm>
              <a:off x="5958840" y="5261610"/>
              <a:ext cx="171450" cy="160020"/>
            </a:xfrm>
            <a:prstGeom prst="ellipse">
              <a:avLst/>
            </a:prstGeom>
            <a:solidFill>
              <a:srgbClr val="FF0066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Radio Frequencies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46088" y="2676525"/>
          <a:ext cx="4600575" cy="2861044"/>
        </p:xfrm>
        <a:graphic>
          <a:graphicData uri="http://schemas.openxmlformats.org/drawingml/2006/table">
            <a:tbl>
              <a:tblPr/>
              <a:tblGrid>
                <a:gridCol w="6572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6437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/>
                      </a:r>
                      <a:b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</a:b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F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94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-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202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77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375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106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94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-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175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51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148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222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94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202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175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-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111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365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411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94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77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51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111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-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78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297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94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375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148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365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78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-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227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94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F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106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222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411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297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227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-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667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endParaRPr lang="en-US" altLang="zh-TW"/>
          </a:p>
          <a:p>
            <a:pPr algn="ctr" eaLnBrk="0" hangingPunct="0"/>
            <a:r>
              <a:rPr lang="en-US" altLang="zh-TW"/>
              <a:t/>
            </a:r>
            <a:br>
              <a:rPr lang="en-US" altLang="zh-TW"/>
            </a:br>
            <a:endParaRPr lang="en-US" altLang="zh-TW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11163" y="1331913"/>
            <a:ext cx="8474075" cy="172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+mn-lt"/>
                <a:ea typeface="+mn-ea"/>
              </a:rPr>
              <a:t>Two stations can not use the same channel frequency when they are within 150 miles of each other.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dirty="0">
                <a:latin typeface="Arial" charset="0"/>
              </a:rPr>
              <a:t>How many different frequencies needed for the 6 stations?</a:t>
            </a:r>
            <a:endParaRPr lang="en-US" sz="2400" kern="0" dirty="0">
              <a:latin typeface="+mn-lt"/>
              <a:ea typeface="+mn-ea"/>
            </a:endParaRPr>
          </a:p>
        </p:txBody>
      </p:sp>
      <p:grpSp>
        <p:nvGrpSpPr>
          <p:cNvPr id="3" name="Group 65"/>
          <p:cNvGrpSpPr>
            <a:grpSpLocks/>
          </p:cNvGrpSpPr>
          <p:nvPr/>
        </p:nvGrpSpPr>
        <p:grpSpPr bwMode="auto">
          <a:xfrm>
            <a:off x="5254625" y="2538413"/>
            <a:ext cx="1949450" cy="3036887"/>
            <a:chOff x="5882460" y="3282025"/>
            <a:chExt cx="1948970" cy="3036433"/>
          </a:xfrm>
        </p:grpSpPr>
        <p:sp>
          <p:nvSpPr>
            <p:cNvPr id="26689" name="AutoShape 13"/>
            <p:cNvSpPr>
              <a:spLocks noChangeArrowheads="1"/>
            </p:cNvSpPr>
            <p:nvPr/>
          </p:nvSpPr>
          <p:spPr bwMode="auto">
            <a:xfrm>
              <a:off x="6440673" y="4232093"/>
              <a:ext cx="61913" cy="111125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6690" name="AutoShape 14"/>
            <p:cNvSpPr>
              <a:spLocks noChangeArrowheads="1"/>
            </p:cNvSpPr>
            <p:nvPr/>
          </p:nvSpPr>
          <p:spPr bwMode="auto">
            <a:xfrm>
              <a:off x="7451055" y="4204383"/>
              <a:ext cx="61913" cy="111125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6691" name="AutoShape 15"/>
            <p:cNvSpPr>
              <a:spLocks noChangeArrowheads="1"/>
            </p:cNvSpPr>
            <p:nvPr/>
          </p:nvSpPr>
          <p:spPr bwMode="auto">
            <a:xfrm>
              <a:off x="6447700" y="5963968"/>
              <a:ext cx="63500" cy="111125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6692" name="AutoShape 16"/>
            <p:cNvSpPr>
              <a:spLocks noChangeArrowheads="1"/>
            </p:cNvSpPr>
            <p:nvPr/>
          </p:nvSpPr>
          <p:spPr bwMode="auto">
            <a:xfrm>
              <a:off x="6441905" y="5251445"/>
              <a:ext cx="63500" cy="111125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6693" name="AutoShape 17"/>
            <p:cNvSpPr>
              <a:spLocks noChangeArrowheads="1"/>
            </p:cNvSpPr>
            <p:nvPr/>
          </p:nvSpPr>
          <p:spPr bwMode="auto">
            <a:xfrm>
              <a:off x="7476823" y="5209880"/>
              <a:ext cx="61913" cy="111125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6694" name="AutoShape 18"/>
            <p:cNvSpPr>
              <a:spLocks noChangeArrowheads="1"/>
            </p:cNvSpPr>
            <p:nvPr/>
          </p:nvSpPr>
          <p:spPr bwMode="auto">
            <a:xfrm>
              <a:off x="5919268" y="3601113"/>
              <a:ext cx="63500" cy="111125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26695" name="AutoShape 22"/>
            <p:cNvCxnSpPr>
              <a:cxnSpLocks noChangeShapeType="1"/>
              <a:stCxn id="26690" idx="6"/>
              <a:endCxn id="26689" idx="6"/>
            </p:cNvCxnSpPr>
            <p:nvPr/>
          </p:nvCxnSpPr>
          <p:spPr bwMode="auto">
            <a:xfrm flipH="1">
              <a:off x="6502586" y="4259946"/>
              <a:ext cx="1010382" cy="2771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96" name="AutoShape 24"/>
            <p:cNvCxnSpPr>
              <a:cxnSpLocks noChangeShapeType="1"/>
              <a:endCxn id="26689" idx="6"/>
            </p:cNvCxnSpPr>
            <p:nvPr/>
          </p:nvCxnSpPr>
          <p:spPr bwMode="auto">
            <a:xfrm rot="16200000" flipH="1">
              <a:off x="5859075" y="3644145"/>
              <a:ext cx="666896" cy="62012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97" name="AutoShape 26"/>
            <p:cNvCxnSpPr>
              <a:cxnSpLocks noChangeShapeType="1"/>
              <a:stCxn id="26693" idx="2"/>
            </p:cNvCxnSpPr>
            <p:nvPr/>
          </p:nvCxnSpPr>
          <p:spPr bwMode="auto">
            <a:xfrm rot="10800000" flipH="1">
              <a:off x="7476823" y="4253345"/>
              <a:ext cx="4632" cy="101209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98" name="AutoShape 28"/>
            <p:cNvCxnSpPr>
              <a:cxnSpLocks noChangeShapeType="1"/>
              <a:stCxn id="26693" idx="6"/>
              <a:endCxn id="26692" idx="6"/>
            </p:cNvCxnSpPr>
            <p:nvPr/>
          </p:nvCxnSpPr>
          <p:spPr bwMode="auto">
            <a:xfrm flipH="1">
              <a:off x="6505405" y="5265443"/>
              <a:ext cx="1033331" cy="4156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699" name="Text Box 29"/>
            <p:cNvSpPr txBox="1">
              <a:spLocks noChangeArrowheads="1"/>
            </p:cNvSpPr>
            <p:nvPr/>
          </p:nvSpPr>
          <p:spPr bwMode="auto">
            <a:xfrm>
              <a:off x="6447170" y="3851668"/>
              <a:ext cx="34176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zh-TW" sz="2000" i="1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6700" name="Text Box 30"/>
            <p:cNvSpPr txBox="1">
              <a:spLocks noChangeArrowheads="1"/>
            </p:cNvSpPr>
            <p:nvPr/>
          </p:nvSpPr>
          <p:spPr bwMode="auto">
            <a:xfrm>
              <a:off x="7484542" y="3932457"/>
              <a:ext cx="34176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zh-TW" sz="2000" i="1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26701" name="Text Box 32"/>
            <p:cNvSpPr txBox="1">
              <a:spLocks noChangeArrowheads="1"/>
            </p:cNvSpPr>
            <p:nvPr/>
          </p:nvSpPr>
          <p:spPr bwMode="auto">
            <a:xfrm>
              <a:off x="6143478" y="5918348"/>
              <a:ext cx="35618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zh-TW" sz="2000" i="1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26702" name="Text Box 33"/>
            <p:cNvSpPr txBox="1">
              <a:spLocks noChangeArrowheads="1"/>
            </p:cNvSpPr>
            <p:nvPr/>
          </p:nvSpPr>
          <p:spPr bwMode="auto">
            <a:xfrm>
              <a:off x="6117903" y="5132825"/>
              <a:ext cx="37061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zh-TW" sz="2000" i="1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26703" name="Text Box 36"/>
            <p:cNvSpPr txBox="1">
              <a:spLocks noChangeArrowheads="1"/>
            </p:cNvSpPr>
            <p:nvPr/>
          </p:nvSpPr>
          <p:spPr bwMode="auto">
            <a:xfrm>
              <a:off x="7489670" y="5152450"/>
              <a:ext cx="34176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zh-TW" sz="2000" i="1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26704" name="Text Box 37"/>
            <p:cNvSpPr txBox="1">
              <a:spLocks noChangeArrowheads="1"/>
            </p:cNvSpPr>
            <p:nvPr/>
          </p:nvSpPr>
          <p:spPr bwMode="auto">
            <a:xfrm>
              <a:off x="5958955" y="3282025"/>
              <a:ext cx="2857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zh-TW" sz="2000" i="1">
                  <a:latin typeface="Times New Roman" pitchFamily="18" charset="0"/>
                </a:rPr>
                <a:t>F</a:t>
              </a:r>
            </a:p>
          </p:txBody>
        </p:sp>
        <p:cxnSp>
          <p:nvCxnSpPr>
            <p:cNvPr id="26705" name="AutoShape 22"/>
            <p:cNvCxnSpPr>
              <a:cxnSpLocks noChangeShapeType="1"/>
              <a:stCxn id="26692" idx="0"/>
              <a:endCxn id="26689" idx="4"/>
            </p:cNvCxnSpPr>
            <p:nvPr/>
          </p:nvCxnSpPr>
          <p:spPr bwMode="auto">
            <a:xfrm rot="16200000" flipV="1">
              <a:off x="6018530" y="4796319"/>
              <a:ext cx="908227" cy="202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706" name="AutoShape 28"/>
            <p:cNvCxnSpPr>
              <a:cxnSpLocks noChangeShapeType="1"/>
              <a:endCxn id="26692" idx="4"/>
            </p:cNvCxnSpPr>
            <p:nvPr/>
          </p:nvCxnSpPr>
          <p:spPr bwMode="auto">
            <a:xfrm rot="16200000" flipV="1">
              <a:off x="6160567" y="5675658"/>
              <a:ext cx="636448" cy="1027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707" name="AutoShape 28"/>
            <p:cNvCxnSpPr>
              <a:cxnSpLocks noChangeShapeType="1"/>
              <a:endCxn id="26702" idx="3"/>
            </p:cNvCxnSpPr>
            <p:nvPr/>
          </p:nvCxnSpPr>
          <p:spPr bwMode="auto">
            <a:xfrm rot="5400000">
              <a:off x="6445219" y="4324353"/>
              <a:ext cx="1051825" cy="96522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96875" y="5699125"/>
            <a:ext cx="73056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/>
              <a:t>V = radio stations; E = two stations within 150 miles</a:t>
            </a:r>
            <a:br>
              <a:rPr lang="en-US" altLang="zh-TW" sz="2400"/>
            </a:br>
            <a:r>
              <a:rPr lang="en-US" altLang="zh-TW" sz="2400"/>
              <a:t>Number of colors = number of different frequencies. </a:t>
            </a:r>
          </a:p>
        </p:txBody>
      </p: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5240338" y="2835275"/>
            <a:ext cx="1677987" cy="2514600"/>
            <a:chOff x="6033453" y="3002280"/>
            <a:chExt cx="1677987" cy="2515669"/>
          </a:xfrm>
        </p:grpSpPr>
        <p:sp>
          <p:nvSpPr>
            <p:cNvPr id="26683" name="Oval 77"/>
            <p:cNvSpPr>
              <a:spLocks noChangeArrowheads="1"/>
            </p:cNvSpPr>
            <p:nvPr/>
          </p:nvSpPr>
          <p:spPr bwMode="auto">
            <a:xfrm>
              <a:off x="6033453" y="3002280"/>
              <a:ext cx="108267" cy="138229"/>
            </a:xfrm>
            <a:prstGeom prst="ellipse">
              <a:avLst/>
            </a:prstGeom>
            <a:solidFill>
              <a:srgbClr val="00B050"/>
            </a:solidFill>
            <a:ln w="9525" algn="ctr">
              <a:solidFill>
                <a:srgbClr val="99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26684" name="Oval 77"/>
            <p:cNvSpPr>
              <a:spLocks noChangeArrowheads="1"/>
            </p:cNvSpPr>
            <p:nvPr/>
          </p:nvSpPr>
          <p:spPr bwMode="auto">
            <a:xfrm>
              <a:off x="6597333" y="4663440"/>
              <a:ext cx="108267" cy="138229"/>
            </a:xfrm>
            <a:prstGeom prst="ellipse">
              <a:avLst/>
            </a:prstGeom>
            <a:solidFill>
              <a:srgbClr val="00B050"/>
            </a:solidFill>
            <a:ln w="9525" algn="ctr">
              <a:solidFill>
                <a:srgbClr val="99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26685" name="Oval 77"/>
            <p:cNvSpPr>
              <a:spLocks noChangeArrowheads="1"/>
            </p:cNvSpPr>
            <p:nvPr/>
          </p:nvSpPr>
          <p:spPr bwMode="auto">
            <a:xfrm>
              <a:off x="6582093" y="3657600"/>
              <a:ext cx="108267" cy="138229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99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26686" name="Oval 77"/>
            <p:cNvSpPr>
              <a:spLocks noChangeArrowheads="1"/>
            </p:cNvSpPr>
            <p:nvPr/>
          </p:nvSpPr>
          <p:spPr bwMode="auto">
            <a:xfrm>
              <a:off x="7603173" y="4648200"/>
              <a:ext cx="108267" cy="138229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99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26687" name="Oval 77"/>
            <p:cNvSpPr>
              <a:spLocks noChangeArrowheads="1"/>
            </p:cNvSpPr>
            <p:nvPr/>
          </p:nvSpPr>
          <p:spPr bwMode="auto">
            <a:xfrm>
              <a:off x="7587933" y="3611880"/>
              <a:ext cx="108267" cy="138229"/>
            </a:xfrm>
            <a:prstGeom prst="ellipse">
              <a:avLst/>
            </a:prstGeom>
            <a:solidFill>
              <a:srgbClr val="9933FF"/>
            </a:solidFill>
            <a:ln w="9525" algn="ctr">
              <a:solidFill>
                <a:srgbClr val="99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26688" name="Oval 77"/>
            <p:cNvSpPr>
              <a:spLocks noChangeArrowheads="1"/>
            </p:cNvSpPr>
            <p:nvPr/>
          </p:nvSpPr>
          <p:spPr bwMode="auto">
            <a:xfrm>
              <a:off x="6597333" y="5379720"/>
              <a:ext cx="108267" cy="138229"/>
            </a:xfrm>
            <a:prstGeom prst="ellipse">
              <a:avLst/>
            </a:prstGeom>
            <a:solidFill>
              <a:srgbClr val="9933FF"/>
            </a:solidFill>
            <a:ln w="9525" algn="ctr">
              <a:solidFill>
                <a:srgbClr val="99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</p:grp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7192963" y="3597275"/>
            <a:ext cx="1865312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3 frequencies</a:t>
            </a:r>
          </a:p>
          <a:p>
            <a:pPr eaLnBrk="1" hangingPunct="1"/>
            <a:r>
              <a:rPr lang="en-US" altLang="zh-TW"/>
              <a:t>Same frequency</a:t>
            </a:r>
          </a:p>
          <a:p>
            <a:pPr eaLnBrk="1" hangingPunct="1"/>
            <a:r>
              <a:rPr lang="en-US" altLang="zh-TW"/>
              <a:t>for Stations</a:t>
            </a:r>
          </a:p>
          <a:p>
            <a:pPr lvl="1" eaLnBrk="1" hangingPunct="1"/>
            <a:r>
              <a:rPr lang="en-US" altLang="zh-TW"/>
              <a:t>A &amp; E</a:t>
            </a:r>
          </a:p>
          <a:p>
            <a:pPr lvl="1" eaLnBrk="1" hangingPunct="1"/>
            <a:r>
              <a:rPr lang="en-US" altLang="zh-TW"/>
              <a:t>D &amp; F</a:t>
            </a:r>
            <a:br>
              <a:rPr lang="en-US" altLang="zh-TW"/>
            </a:br>
            <a:r>
              <a:rPr lang="en-US" altLang="zh-TW"/>
              <a:t>C &amp; 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26" grpId="0"/>
      <p:bldP spid="3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www.geom.uiuc.edu/~zarembe/graph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1700" y="2757488"/>
            <a:ext cx="3162300" cy="236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Fishes Tanks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14325" y="1344613"/>
            <a:ext cx="8421688" cy="4525962"/>
          </a:xfrm>
        </p:spPr>
        <p:txBody>
          <a:bodyPr/>
          <a:lstStyle/>
          <a:p>
            <a:r>
              <a:rPr lang="en-US" altLang="zh-TW"/>
              <a:t>Six different types of fish: </a:t>
            </a:r>
            <a:r>
              <a:rPr lang="en-US" altLang="zh-TW" b="1"/>
              <a:t>A, B, C, D, E, and F</a:t>
            </a:r>
            <a:r>
              <a:rPr lang="en-US" altLang="zh-TW"/>
              <a:t>. </a:t>
            </a:r>
          </a:p>
          <a:p>
            <a:r>
              <a:rPr lang="en-US" altLang="zh-TW"/>
              <a:t>Because of predator-prey relationships, water conditions, and size, some fish cannot be kept in the same tank.</a:t>
            </a:r>
          </a:p>
          <a:p>
            <a:endParaRPr lang="en-US" altLang="zh-TW"/>
          </a:p>
          <a:p>
            <a:pPr>
              <a:lnSpc>
                <a:spcPct val="150000"/>
              </a:lnSpc>
            </a:pPr>
            <a:endParaRPr lang="en-US" altLang="zh-TW"/>
          </a:p>
          <a:p>
            <a:pPr>
              <a:lnSpc>
                <a:spcPct val="150000"/>
              </a:lnSpc>
            </a:pPr>
            <a:r>
              <a:rPr lang="en-US" altLang="zh-TW"/>
              <a:t>How many fish tanks are needed?</a:t>
            </a:r>
          </a:p>
          <a:p>
            <a:r>
              <a:rPr lang="en-US" altLang="zh-TW"/>
              <a:t>V = types of fishes</a:t>
            </a:r>
          </a:p>
          <a:p>
            <a:r>
              <a:rPr lang="en-US" altLang="zh-TW"/>
              <a:t>E = fishes that cannot be in the same tank</a:t>
            </a:r>
          </a:p>
          <a:p>
            <a:r>
              <a:rPr lang="en-US" altLang="zh-TW"/>
              <a:t>Different colors = different tanks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/>
        </p:nvGraphicFramePr>
        <p:xfrm>
          <a:off x="533400" y="2620963"/>
          <a:ext cx="5927725" cy="898525"/>
        </p:xfrm>
        <a:graphic>
          <a:graphicData uri="http://schemas.openxmlformats.org/drawingml/2006/table">
            <a:tbl>
              <a:tblPr/>
              <a:tblGrid>
                <a:gridCol w="8461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477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461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477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4613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477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4613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Type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35637" marR="35637" marT="35637" marB="3563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A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35637" marR="35637" marT="35637" marB="3563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35637" marR="35637" marT="35637" marB="3563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C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35637" marR="35637" marT="35637" marB="3563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D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35637" marR="35637" marT="35637" marB="3563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E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35637" marR="35637" marT="35637" marB="3563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F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35637" marR="35637" marT="35637" marB="3563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EE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Cannot be with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35637" marR="35637" marT="35637" marB="3563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B, C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35637" marR="35637" marT="35637" marB="3563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A ,C, E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35637" marR="35637" marT="35637" marB="3563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A, B, D, E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35637" marR="35637" marT="35637" marB="3563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C, F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35637" marR="35637" marT="35637" marB="3563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B, C, F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35637" marR="35637" marT="35637" marB="3563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D, E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35637" marR="35637" marT="35637" marB="3563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EE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6094413" y="2895600"/>
            <a:ext cx="2546350" cy="2073275"/>
            <a:chOff x="6094413" y="2895600"/>
            <a:chExt cx="2546667" cy="2073709"/>
          </a:xfrm>
        </p:grpSpPr>
        <p:sp>
          <p:nvSpPr>
            <p:cNvPr id="27677" name="Oval 77"/>
            <p:cNvSpPr>
              <a:spLocks noChangeArrowheads="1"/>
            </p:cNvSpPr>
            <p:nvPr/>
          </p:nvSpPr>
          <p:spPr bwMode="auto">
            <a:xfrm>
              <a:off x="6094413" y="3657600"/>
              <a:ext cx="108267" cy="138229"/>
            </a:xfrm>
            <a:prstGeom prst="ellipse">
              <a:avLst/>
            </a:prstGeom>
            <a:solidFill>
              <a:srgbClr val="35F52B"/>
            </a:solidFill>
            <a:ln w="9525" algn="ctr">
              <a:solidFill>
                <a:srgbClr val="99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27678" name="Oval 77"/>
            <p:cNvSpPr>
              <a:spLocks noChangeArrowheads="1"/>
            </p:cNvSpPr>
            <p:nvPr/>
          </p:nvSpPr>
          <p:spPr bwMode="auto">
            <a:xfrm>
              <a:off x="8258493" y="4358640"/>
              <a:ext cx="108267" cy="138229"/>
            </a:xfrm>
            <a:prstGeom prst="ellipse">
              <a:avLst/>
            </a:prstGeom>
            <a:solidFill>
              <a:srgbClr val="35F52B"/>
            </a:solidFill>
            <a:ln w="9525" algn="ctr">
              <a:solidFill>
                <a:srgbClr val="99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27679" name="Oval 77"/>
            <p:cNvSpPr>
              <a:spLocks noChangeArrowheads="1"/>
            </p:cNvSpPr>
            <p:nvPr/>
          </p:nvSpPr>
          <p:spPr bwMode="auto">
            <a:xfrm>
              <a:off x="7420293" y="2895600"/>
              <a:ext cx="108267" cy="138229"/>
            </a:xfrm>
            <a:prstGeom prst="ellipse">
              <a:avLst/>
            </a:prstGeom>
            <a:solidFill>
              <a:srgbClr val="FF0066"/>
            </a:solidFill>
            <a:ln w="9525" algn="ctr">
              <a:solidFill>
                <a:srgbClr val="99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27680" name="Oval 77"/>
            <p:cNvSpPr>
              <a:spLocks noChangeArrowheads="1"/>
            </p:cNvSpPr>
            <p:nvPr/>
          </p:nvSpPr>
          <p:spPr bwMode="auto">
            <a:xfrm>
              <a:off x="7237413" y="4831080"/>
              <a:ext cx="108267" cy="138229"/>
            </a:xfrm>
            <a:prstGeom prst="ellipse">
              <a:avLst/>
            </a:prstGeom>
            <a:solidFill>
              <a:srgbClr val="FF0066"/>
            </a:solidFill>
            <a:ln w="9525" algn="ctr">
              <a:solidFill>
                <a:srgbClr val="99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27681" name="Oval 77"/>
            <p:cNvSpPr>
              <a:spLocks noChangeArrowheads="1"/>
            </p:cNvSpPr>
            <p:nvPr/>
          </p:nvSpPr>
          <p:spPr bwMode="auto">
            <a:xfrm>
              <a:off x="8532813" y="3352800"/>
              <a:ext cx="108267" cy="138229"/>
            </a:xfrm>
            <a:prstGeom prst="ellipse">
              <a:avLst/>
            </a:prstGeom>
            <a:solidFill>
              <a:srgbClr val="0000FF"/>
            </a:solidFill>
            <a:ln w="9525" algn="ctr">
              <a:solidFill>
                <a:srgbClr val="99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27682" name="Oval 77"/>
            <p:cNvSpPr>
              <a:spLocks noChangeArrowheads="1"/>
            </p:cNvSpPr>
            <p:nvPr/>
          </p:nvSpPr>
          <p:spPr bwMode="auto">
            <a:xfrm>
              <a:off x="6239345" y="4432805"/>
              <a:ext cx="108267" cy="138229"/>
            </a:xfrm>
            <a:prstGeom prst="ellipse">
              <a:avLst/>
            </a:prstGeom>
            <a:solidFill>
              <a:srgbClr val="FF0066"/>
            </a:solidFill>
            <a:ln w="9525" algn="ctr">
              <a:solidFill>
                <a:srgbClr val="99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</p:grp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5653088"/>
          <a:ext cx="6096000" cy="833437"/>
        </p:xfrm>
        <a:graphic>
          <a:graphicData uri="http://schemas.openxmlformats.org/drawingml/2006/table">
            <a:tbl>
              <a:tblPr/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97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Tank 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43" marB="4764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Tank 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43" marB="4764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Tank 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43" marB="4764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EE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37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A, D, 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43" marB="4764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F and 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43" marB="4764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43" marB="4764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EE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cxnSp>
        <p:nvCxnSpPr>
          <p:cNvPr id="15" name="直線接點 14"/>
          <p:cNvCxnSpPr>
            <a:cxnSpLocks noChangeShapeType="1"/>
            <a:endCxn id="27681" idx="3"/>
          </p:cNvCxnSpPr>
          <p:nvPr/>
        </p:nvCxnSpPr>
        <p:spPr bwMode="auto">
          <a:xfrm flipV="1">
            <a:off x="6370638" y="3470275"/>
            <a:ext cx="2178050" cy="1017588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Remark</a:t>
            </a:r>
            <a:endParaRPr lang="zh-TW" altLang="en-US" dirty="0"/>
          </a:p>
        </p:txBody>
      </p:sp>
      <p:sp>
        <p:nvSpPr>
          <p:cNvPr id="25603" name="文字方塊 3"/>
          <p:cNvSpPr txBox="1">
            <a:spLocks noChangeArrowheads="1"/>
          </p:cNvSpPr>
          <p:nvPr/>
        </p:nvSpPr>
        <p:spPr bwMode="auto">
          <a:xfrm>
            <a:off x="434975" y="1338263"/>
            <a:ext cx="833120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altLang="zh-TW" sz="24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Four Color Theorem</a:t>
            </a:r>
            <a:r>
              <a:rPr lang="en-US" altLang="zh-TW" sz="2400" dirty="0"/>
              <a:t>: Any </a:t>
            </a:r>
            <a:r>
              <a:rPr lang="en-US" altLang="zh-TW" sz="2400" dirty="0">
                <a:solidFill>
                  <a:srgbClr val="0000FF"/>
                </a:solidFill>
              </a:rPr>
              <a:t>planar</a:t>
            </a:r>
            <a:r>
              <a:rPr lang="en-US" altLang="zh-TW" sz="2400" dirty="0"/>
              <a:t> graph can be colored using </a:t>
            </a:r>
            <a:r>
              <a:rPr lang="en-US" altLang="zh-TW" sz="2400" dirty="0">
                <a:solidFill>
                  <a:srgbClr val="0000FF"/>
                </a:solidFill>
              </a:rPr>
              <a:t>at most 4 colors</a:t>
            </a:r>
            <a:r>
              <a:rPr lang="en-US" altLang="zh-TW" sz="2400" dirty="0"/>
              <a:t>. (i.e., chromatic number of a planar graph is 4).</a:t>
            </a:r>
            <a:endParaRPr lang="en-US" altLang="zh-TW" sz="2000" dirty="0"/>
          </a:p>
        </p:txBody>
      </p:sp>
      <p:pic>
        <p:nvPicPr>
          <p:cNvPr id="28676" name="Picture 4" descr="C:\grad school\CS7123\us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8" y="2446338"/>
            <a:ext cx="3013075" cy="188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208338" y="2620963"/>
            <a:ext cx="5557837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0"/>
              </a:spcBef>
              <a:buFontTx/>
              <a:buChar char="•"/>
              <a:defRPr/>
            </a:pPr>
            <a:r>
              <a:rPr lang="en-US" kern="0" dirty="0">
                <a:solidFill>
                  <a:srgbClr val="0000FF"/>
                </a:solidFill>
                <a:latin typeface="+mn-lt"/>
                <a:ea typeface="+mn-ea"/>
              </a:rPr>
              <a:t>1850: Conjectured by Guthrie (a University College student).</a:t>
            </a:r>
          </a:p>
          <a:p>
            <a:pPr marL="342900" indent="-342900">
              <a:spcBef>
                <a:spcPts val="0"/>
              </a:spcBef>
              <a:buFontTx/>
              <a:buChar char="•"/>
              <a:defRPr/>
            </a:pPr>
            <a:r>
              <a:rPr lang="en-US" kern="0" dirty="0">
                <a:latin typeface="+mn-lt"/>
                <a:ea typeface="+mn-ea"/>
              </a:rPr>
              <a:t>1852: De Morgan told Sir WR Hamilton</a:t>
            </a:r>
          </a:p>
          <a:p>
            <a:pPr marL="342900" indent="-342900">
              <a:spcBef>
                <a:spcPts val="0"/>
              </a:spcBef>
              <a:buFontTx/>
              <a:buChar char="•"/>
              <a:defRPr/>
            </a:pPr>
            <a:r>
              <a:rPr lang="en-US" kern="0" dirty="0">
                <a:solidFill>
                  <a:srgbClr val="0000FF"/>
                </a:solidFill>
                <a:latin typeface="+mn-lt"/>
                <a:ea typeface="+mn-ea"/>
              </a:rPr>
              <a:t>1879: Published “proof” by </a:t>
            </a:r>
            <a:r>
              <a:rPr lang="en-US" kern="0" dirty="0" err="1">
                <a:solidFill>
                  <a:srgbClr val="0000FF"/>
                </a:solidFill>
                <a:latin typeface="+mn-lt"/>
                <a:ea typeface="+mn-ea"/>
              </a:rPr>
              <a:t>Kempe</a:t>
            </a:r>
            <a:endParaRPr lang="en-US" kern="0" dirty="0">
              <a:solidFill>
                <a:srgbClr val="0000FF"/>
              </a:solidFill>
              <a:latin typeface="+mn-lt"/>
              <a:ea typeface="+mn-ea"/>
            </a:endParaRPr>
          </a:p>
          <a:p>
            <a:pPr marL="342900" indent="-342900">
              <a:spcBef>
                <a:spcPts val="0"/>
              </a:spcBef>
              <a:buFontTx/>
              <a:buChar char="•"/>
              <a:defRPr/>
            </a:pPr>
            <a:r>
              <a:rPr lang="en-US" kern="0" dirty="0">
                <a:latin typeface="+mn-lt"/>
                <a:ea typeface="+mn-ea"/>
              </a:rPr>
              <a:t>1890: Refutation of </a:t>
            </a:r>
            <a:r>
              <a:rPr lang="en-US" kern="0" dirty="0" err="1">
                <a:latin typeface="+mn-lt"/>
                <a:ea typeface="+mn-ea"/>
              </a:rPr>
              <a:t>Kempe</a:t>
            </a:r>
            <a:r>
              <a:rPr lang="en-US" kern="0" dirty="0">
                <a:latin typeface="+mn-lt"/>
                <a:ea typeface="+mn-ea"/>
              </a:rPr>
              <a:t> proof by </a:t>
            </a:r>
            <a:r>
              <a:rPr lang="en-US" kern="0" dirty="0" err="1">
                <a:latin typeface="+mn-lt"/>
                <a:ea typeface="+mn-ea"/>
              </a:rPr>
              <a:t>Heawood</a:t>
            </a:r>
            <a:endParaRPr lang="en-US" kern="0" dirty="0">
              <a:latin typeface="+mn-lt"/>
              <a:ea typeface="+mn-ea"/>
            </a:endParaRPr>
          </a:p>
          <a:p>
            <a:pPr marL="742950" lvl="1" indent="-285750">
              <a:spcBef>
                <a:spcPts val="0"/>
              </a:spcBef>
              <a:buSzPct val="80000"/>
              <a:buFont typeface="Wingdings" pitchFamily="2" charset="2"/>
              <a:buChar char="Ø"/>
              <a:defRPr/>
            </a:pPr>
            <a:r>
              <a:rPr lang="en-US" kern="0" dirty="0">
                <a:latin typeface="+mn-lt"/>
                <a:ea typeface="+mn-ea"/>
              </a:rPr>
              <a:t>	Proof </a:t>
            </a:r>
            <a:r>
              <a:rPr lang="en-US" i="1" kern="0" dirty="0">
                <a:latin typeface="+mn-lt"/>
                <a:ea typeface="+mn-ea"/>
              </a:rPr>
              <a:t>did</a:t>
            </a:r>
            <a:r>
              <a:rPr lang="en-US" kern="0" dirty="0">
                <a:latin typeface="+mn-lt"/>
                <a:ea typeface="+mn-ea"/>
              </a:rPr>
              <a:t> prove 5-color theorem</a:t>
            </a:r>
          </a:p>
        </p:txBody>
      </p:sp>
      <p:sp>
        <p:nvSpPr>
          <p:cNvPr id="7" name="矩形 6"/>
          <p:cNvSpPr/>
          <p:nvPr/>
        </p:nvSpPr>
        <p:spPr>
          <a:xfrm>
            <a:off x="296863" y="4627563"/>
            <a:ext cx="8469312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ts val="0"/>
              </a:spcBef>
              <a:buFontTx/>
              <a:buChar char="•"/>
              <a:defRPr/>
            </a:pPr>
            <a:r>
              <a:rPr lang="en-US" altLang="zh-TW" kern="0" dirty="0">
                <a:solidFill>
                  <a:srgbClr val="0000FF"/>
                </a:solidFill>
              </a:rPr>
              <a:t>1976: Proof by </a:t>
            </a:r>
            <a:r>
              <a:rPr lang="en-US" altLang="zh-TW" kern="0" dirty="0" err="1">
                <a:solidFill>
                  <a:srgbClr val="0000FF"/>
                </a:solidFill>
              </a:rPr>
              <a:t>Appel</a:t>
            </a:r>
            <a:r>
              <a:rPr lang="en-US" altLang="zh-TW" kern="0" dirty="0">
                <a:solidFill>
                  <a:srgbClr val="0000FF"/>
                </a:solidFill>
              </a:rPr>
              <a:t> and </a:t>
            </a:r>
            <a:r>
              <a:rPr lang="en-US" altLang="zh-TW" kern="0" dirty="0" err="1">
                <a:solidFill>
                  <a:srgbClr val="0000FF"/>
                </a:solidFill>
              </a:rPr>
              <a:t>Haken</a:t>
            </a:r>
            <a:r>
              <a:rPr lang="en-US" altLang="zh-TW" kern="0" dirty="0">
                <a:solidFill>
                  <a:srgbClr val="0000FF"/>
                </a:solidFill>
              </a:rPr>
              <a:t> (University of Illinois)</a:t>
            </a:r>
            <a:endParaRPr lang="en-US" altLang="zh-TW" kern="0" dirty="0"/>
          </a:p>
          <a:p>
            <a:pPr marL="742950" lvl="1" indent="-285750">
              <a:spcBef>
                <a:spcPts val="0"/>
              </a:spcBef>
              <a:buSzPct val="80000"/>
              <a:buFont typeface="Wingdings" pitchFamily="2" charset="2"/>
              <a:buChar char="Ø"/>
              <a:defRPr/>
            </a:pPr>
            <a:r>
              <a:rPr lang="en-US" altLang="zh-TW" kern="0" dirty="0"/>
              <a:t>	Reduced to about 2000 different configurations.</a:t>
            </a:r>
          </a:p>
          <a:p>
            <a:pPr marL="742950" lvl="1" indent="-285750">
              <a:spcBef>
                <a:spcPts val="0"/>
              </a:spcBef>
              <a:buSzPct val="80000"/>
              <a:buFont typeface="Wingdings" pitchFamily="2" charset="2"/>
              <a:buChar char="Ø"/>
              <a:defRPr/>
            </a:pPr>
            <a:r>
              <a:rPr lang="en-US" altLang="zh-TW" kern="0" dirty="0"/>
              <a:t>	Proved correct in 1976 by a computer program</a:t>
            </a:r>
          </a:p>
          <a:p>
            <a:pPr marL="742950" lvl="1" indent="-285750">
              <a:spcBef>
                <a:spcPts val="0"/>
              </a:spcBef>
              <a:buSzPct val="80000"/>
              <a:buFont typeface="Wingdings" pitchFamily="2" charset="2"/>
              <a:buChar char="Ø"/>
              <a:defRPr/>
            </a:pPr>
            <a:r>
              <a:rPr lang="en-US" altLang="zh-TW" kern="0" dirty="0"/>
              <a:t>	Required hundreds of hours of computer calculations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Planar Graphs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349500" y="2932113"/>
            <a:ext cx="887413" cy="890587"/>
            <a:chOff x="2520" y="2679"/>
            <a:chExt cx="559" cy="561"/>
          </a:xfrm>
        </p:grpSpPr>
        <p:sp>
          <p:nvSpPr>
            <p:cNvPr id="5188" name="Rectangle 4"/>
            <p:cNvSpPr>
              <a:spLocks noChangeArrowheads="1"/>
            </p:cNvSpPr>
            <p:nvPr/>
          </p:nvSpPr>
          <p:spPr bwMode="auto">
            <a:xfrm>
              <a:off x="2548" y="2729"/>
              <a:ext cx="486" cy="4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89" name="Line 5"/>
            <p:cNvSpPr>
              <a:spLocks noChangeShapeType="1"/>
            </p:cNvSpPr>
            <p:nvPr/>
          </p:nvSpPr>
          <p:spPr bwMode="auto">
            <a:xfrm>
              <a:off x="2548" y="2730"/>
              <a:ext cx="489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0" name="Line 6"/>
            <p:cNvSpPr>
              <a:spLocks noChangeShapeType="1"/>
            </p:cNvSpPr>
            <p:nvPr/>
          </p:nvSpPr>
          <p:spPr bwMode="auto">
            <a:xfrm flipH="1">
              <a:off x="2544" y="2722"/>
              <a:ext cx="481" cy="4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1" name="Oval 7"/>
            <p:cNvSpPr>
              <a:spLocks noChangeArrowheads="1"/>
            </p:cNvSpPr>
            <p:nvPr/>
          </p:nvSpPr>
          <p:spPr bwMode="auto">
            <a:xfrm>
              <a:off x="2520" y="2712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92" name="Oval 8"/>
            <p:cNvSpPr>
              <a:spLocks noChangeArrowheads="1"/>
            </p:cNvSpPr>
            <p:nvPr/>
          </p:nvSpPr>
          <p:spPr bwMode="auto">
            <a:xfrm>
              <a:off x="2520" y="3148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93" name="Oval 9"/>
            <p:cNvSpPr>
              <a:spLocks noChangeArrowheads="1"/>
            </p:cNvSpPr>
            <p:nvPr/>
          </p:nvSpPr>
          <p:spPr bwMode="auto">
            <a:xfrm>
              <a:off x="2997" y="315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94" name="Oval 10"/>
            <p:cNvSpPr>
              <a:spLocks noChangeArrowheads="1"/>
            </p:cNvSpPr>
            <p:nvPr/>
          </p:nvSpPr>
          <p:spPr bwMode="auto">
            <a:xfrm>
              <a:off x="2997" y="2679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546475" y="2867025"/>
            <a:ext cx="2244725" cy="1008063"/>
            <a:chOff x="3266" y="2686"/>
            <a:chExt cx="1414" cy="635"/>
          </a:xfrm>
        </p:grpSpPr>
        <p:sp>
          <p:nvSpPr>
            <p:cNvPr id="5180" name="Rectangle 12"/>
            <p:cNvSpPr>
              <a:spLocks noChangeArrowheads="1"/>
            </p:cNvSpPr>
            <p:nvPr/>
          </p:nvSpPr>
          <p:spPr bwMode="auto">
            <a:xfrm>
              <a:off x="3801" y="2822"/>
              <a:ext cx="469" cy="4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81" name="Line 13"/>
            <p:cNvSpPr>
              <a:spLocks noChangeShapeType="1"/>
            </p:cNvSpPr>
            <p:nvPr/>
          </p:nvSpPr>
          <p:spPr bwMode="auto">
            <a:xfrm flipH="1">
              <a:off x="3801" y="2830"/>
              <a:ext cx="461" cy="4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2" name="Arc 14"/>
            <p:cNvSpPr>
              <a:spLocks/>
            </p:cNvSpPr>
            <p:nvPr/>
          </p:nvSpPr>
          <p:spPr bwMode="auto">
            <a:xfrm flipV="1">
              <a:off x="3798" y="2686"/>
              <a:ext cx="882" cy="585"/>
            </a:xfrm>
            <a:custGeom>
              <a:avLst/>
              <a:gdLst>
                <a:gd name="T0" fmla="*/ 0 w 39442"/>
                <a:gd name="T1" fmla="*/ 0 h 42878"/>
                <a:gd name="T2" fmla="*/ 0 w 39442"/>
                <a:gd name="T3" fmla="*/ 0 h 42878"/>
                <a:gd name="T4" fmla="*/ 0 w 39442"/>
                <a:gd name="T5" fmla="*/ 0 h 42878"/>
                <a:gd name="T6" fmla="*/ 0 60000 65536"/>
                <a:gd name="T7" fmla="*/ 0 60000 65536"/>
                <a:gd name="T8" fmla="*/ 0 60000 65536"/>
                <a:gd name="T9" fmla="*/ 0 w 39442"/>
                <a:gd name="T10" fmla="*/ 0 h 42878"/>
                <a:gd name="T11" fmla="*/ 39442 w 39442"/>
                <a:gd name="T12" fmla="*/ 42878 h 428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9442" h="42878" fill="none" extrusionOk="0">
                  <a:moveTo>
                    <a:pt x="21557" y="-1"/>
                  </a:moveTo>
                  <a:cubicBezTo>
                    <a:pt x="31896" y="1805"/>
                    <a:pt x="39442" y="10781"/>
                    <a:pt x="39442" y="21278"/>
                  </a:cubicBezTo>
                  <a:cubicBezTo>
                    <a:pt x="39442" y="33207"/>
                    <a:pt x="29771" y="42878"/>
                    <a:pt x="17842" y="42878"/>
                  </a:cubicBezTo>
                  <a:cubicBezTo>
                    <a:pt x="10702" y="42878"/>
                    <a:pt x="4024" y="39350"/>
                    <a:pt x="0" y="33452"/>
                  </a:cubicBezTo>
                </a:path>
                <a:path w="39442" h="42878" stroke="0" extrusionOk="0">
                  <a:moveTo>
                    <a:pt x="21557" y="-1"/>
                  </a:moveTo>
                  <a:cubicBezTo>
                    <a:pt x="31896" y="1805"/>
                    <a:pt x="39442" y="10781"/>
                    <a:pt x="39442" y="21278"/>
                  </a:cubicBezTo>
                  <a:cubicBezTo>
                    <a:pt x="39442" y="33207"/>
                    <a:pt x="29771" y="42878"/>
                    <a:pt x="17842" y="42878"/>
                  </a:cubicBezTo>
                  <a:cubicBezTo>
                    <a:pt x="10702" y="42878"/>
                    <a:pt x="4024" y="39350"/>
                    <a:pt x="0" y="33452"/>
                  </a:cubicBezTo>
                  <a:lnTo>
                    <a:pt x="17842" y="21278"/>
                  </a:lnTo>
                  <a:lnTo>
                    <a:pt x="21557" y="-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3" name="AutoShape 15"/>
            <p:cNvSpPr>
              <a:spLocks noChangeArrowheads="1"/>
            </p:cNvSpPr>
            <p:nvPr/>
          </p:nvSpPr>
          <p:spPr bwMode="auto">
            <a:xfrm>
              <a:off x="3266" y="2905"/>
              <a:ext cx="247" cy="197"/>
            </a:xfrm>
            <a:prstGeom prst="rightArrow">
              <a:avLst>
                <a:gd name="adj1" fmla="val 50000"/>
                <a:gd name="adj2" fmla="val 31345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84" name="Oval 16"/>
            <p:cNvSpPr>
              <a:spLocks noChangeArrowheads="1"/>
            </p:cNvSpPr>
            <p:nvPr/>
          </p:nvSpPr>
          <p:spPr bwMode="auto">
            <a:xfrm>
              <a:off x="3770" y="2778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85" name="Oval 17"/>
            <p:cNvSpPr>
              <a:spLocks noChangeArrowheads="1"/>
            </p:cNvSpPr>
            <p:nvPr/>
          </p:nvSpPr>
          <p:spPr bwMode="auto">
            <a:xfrm>
              <a:off x="3754" y="3230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86" name="Oval 18"/>
            <p:cNvSpPr>
              <a:spLocks noChangeArrowheads="1"/>
            </p:cNvSpPr>
            <p:nvPr/>
          </p:nvSpPr>
          <p:spPr bwMode="auto">
            <a:xfrm>
              <a:off x="4231" y="3238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87" name="Oval 19"/>
            <p:cNvSpPr>
              <a:spLocks noChangeArrowheads="1"/>
            </p:cNvSpPr>
            <p:nvPr/>
          </p:nvSpPr>
          <p:spPr bwMode="auto">
            <a:xfrm>
              <a:off x="4223" y="2786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1716088" y="5033963"/>
            <a:ext cx="1096962" cy="1008062"/>
            <a:chOff x="3689" y="1711"/>
            <a:chExt cx="896" cy="807"/>
          </a:xfrm>
        </p:grpSpPr>
        <p:sp>
          <p:nvSpPr>
            <p:cNvPr id="5160" name="Line 21"/>
            <p:cNvSpPr>
              <a:spLocks noChangeShapeType="1"/>
            </p:cNvSpPr>
            <p:nvPr/>
          </p:nvSpPr>
          <p:spPr bwMode="auto">
            <a:xfrm>
              <a:off x="4246" y="1983"/>
              <a:ext cx="0" cy="4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1" name="Line 22"/>
            <p:cNvSpPr>
              <a:spLocks noChangeShapeType="1"/>
            </p:cNvSpPr>
            <p:nvPr/>
          </p:nvSpPr>
          <p:spPr bwMode="auto">
            <a:xfrm>
              <a:off x="3736" y="1983"/>
              <a:ext cx="51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2" name="Line 23"/>
            <p:cNvSpPr>
              <a:spLocks noChangeShapeType="1"/>
            </p:cNvSpPr>
            <p:nvPr/>
          </p:nvSpPr>
          <p:spPr bwMode="auto">
            <a:xfrm>
              <a:off x="4542" y="1753"/>
              <a:ext cx="0" cy="4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3" name="Line 24"/>
            <p:cNvSpPr>
              <a:spLocks noChangeShapeType="1"/>
            </p:cNvSpPr>
            <p:nvPr/>
          </p:nvSpPr>
          <p:spPr bwMode="auto">
            <a:xfrm>
              <a:off x="4033" y="1752"/>
              <a:ext cx="51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4" name="Line 25"/>
            <p:cNvSpPr>
              <a:spLocks noChangeShapeType="1"/>
            </p:cNvSpPr>
            <p:nvPr/>
          </p:nvSpPr>
          <p:spPr bwMode="auto">
            <a:xfrm flipH="1">
              <a:off x="3729" y="1735"/>
              <a:ext cx="295" cy="2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5" name="Line 26"/>
            <p:cNvSpPr>
              <a:spLocks noChangeShapeType="1"/>
            </p:cNvSpPr>
            <p:nvPr/>
          </p:nvSpPr>
          <p:spPr bwMode="auto">
            <a:xfrm>
              <a:off x="4024" y="1753"/>
              <a:ext cx="0" cy="4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6" name="Line 27"/>
            <p:cNvSpPr>
              <a:spLocks noChangeShapeType="1"/>
            </p:cNvSpPr>
            <p:nvPr/>
          </p:nvSpPr>
          <p:spPr bwMode="auto">
            <a:xfrm>
              <a:off x="3744" y="2477"/>
              <a:ext cx="51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7" name="Line 28"/>
            <p:cNvSpPr>
              <a:spLocks noChangeShapeType="1"/>
            </p:cNvSpPr>
            <p:nvPr/>
          </p:nvSpPr>
          <p:spPr bwMode="auto">
            <a:xfrm>
              <a:off x="4024" y="2246"/>
              <a:ext cx="51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8" name="Line 29"/>
            <p:cNvSpPr>
              <a:spLocks noChangeShapeType="1"/>
            </p:cNvSpPr>
            <p:nvPr/>
          </p:nvSpPr>
          <p:spPr bwMode="auto">
            <a:xfrm flipH="1">
              <a:off x="3730" y="2254"/>
              <a:ext cx="287" cy="2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9" name="Line 30"/>
            <p:cNvSpPr>
              <a:spLocks noChangeShapeType="1"/>
            </p:cNvSpPr>
            <p:nvPr/>
          </p:nvSpPr>
          <p:spPr bwMode="auto">
            <a:xfrm>
              <a:off x="3736" y="1991"/>
              <a:ext cx="0" cy="4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0" name="Line 31"/>
            <p:cNvSpPr>
              <a:spLocks noChangeShapeType="1"/>
            </p:cNvSpPr>
            <p:nvPr/>
          </p:nvSpPr>
          <p:spPr bwMode="auto">
            <a:xfrm flipH="1">
              <a:off x="4230" y="1744"/>
              <a:ext cx="321" cy="2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1" name="Line 32"/>
            <p:cNvSpPr>
              <a:spLocks noChangeShapeType="1"/>
            </p:cNvSpPr>
            <p:nvPr/>
          </p:nvSpPr>
          <p:spPr bwMode="auto">
            <a:xfrm flipH="1">
              <a:off x="4248" y="2264"/>
              <a:ext cx="280" cy="2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2" name="Oval 33"/>
            <p:cNvSpPr>
              <a:spLocks noChangeArrowheads="1"/>
            </p:cNvSpPr>
            <p:nvPr/>
          </p:nvSpPr>
          <p:spPr bwMode="auto">
            <a:xfrm>
              <a:off x="3689" y="2435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73" name="Oval 34"/>
            <p:cNvSpPr>
              <a:spLocks noChangeArrowheads="1"/>
            </p:cNvSpPr>
            <p:nvPr/>
          </p:nvSpPr>
          <p:spPr bwMode="auto">
            <a:xfrm>
              <a:off x="3697" y="194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74" name="Oval 35"/>
            <p:cNvSpPr>
              <a:spLocks noChangeArrowheads="1"/>
            </p:cNvSpPr>
            <p:nvPr/>
          </p:nvSpPr>
          <p:spPr bwMode="auto">
            <a:xfrm>
              <a:off x="3985" y="171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75" name="Oval 36"/>
            <p:cNvSpPr>
              <a:spLocks noChangeArrowheads="1"/>
            </p:cNvSpPr>
            <p:nvPr/>
          </p:nvSpPr>
          <p:spPr bwMode="auto">
            <a:xfrm>
              <a:off x="4503" y="171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76" name="Oval 37"/>
            <p:cNvSpPr>
              <a:spLocks noChangeArrowheads="1"/>
            </p:cNvSpPr>
            <p:nvPr/>
          </p:nvSpPr>
          <p:spPr bwMode="auto">
            <a:xfrm>
              <a:off x="4207" y="193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77" name="Oval 38"/>
            <p:cNvSpPr>
              <a:spLocks noChangeArrowheads="1"/>
            </p:cNvSpPr>
            <p:nvPr/>
          </p:nvSpPr>
          <p:spPr bwMode="auto">
            <a:xfrm>
              <a:off x="3985" y="2204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78" name="Oval 39"/>
            <p:cNvSpPr>
              <a:spLocks noChangeArrowheads="1"/>
            </p:cNvSpPr>
            <p:nvPr/>
          </p:nvSpPr>
          <p:spPr bwMode="auto">
            <a:xfrm>
              <a:off x="4487" y="221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79" name="Oval 40"/>
            <p:cNvSpPr>
              <a:spLocks noChangeArrowheads="1"/>
            </p:cNvSpPr>
            <p:nvPr/>
          </p:nvSpPr>
          <p:spPr bwMode="auto">
            <a:xfrm>
              <a:off x="4215" y="242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</p:grp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5819775" y="5027613"/>
            <a:ext cx="1606550" cy="1052512"/>
            <a:chOff x="4034" y="3503"/>
            <a:chExt cx="1012" cy="511"/>
          </a:xfrm>
        </p:grpSpPr>
        <p:sp>
          <p:nvSpPr>
            <p:cNvPr id="5145" name="Line 42"/>
            <p:cNvSpPr>
              <a:spLocks noChangeShapeType="1"/>
            </p:cNvSpPr>
            <p:nvPr/>
          </p:nvSpPr>
          <p:spPr bwMode="auto">
            <a:xfrm>
              <a:off x="4081" y="3538"/>
              <a:ext cx="90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Line 43"/>
            <p:cNvSpPr>
              <a:spLocks noChangeShapeType="1"/>
            </p:cNvSpPr>
            <p:nvPr/>
          </p:nvSpPr>
          <p:spPr bwMode="auto">
            <a:xfrm>
              <a:off x="4081" y="3751"/>
              <a:ext cx="90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Line 44"/>
            <p:cNvSpPr>
              <a:spLocks noChangeShapeType="1"/>
            </p:cNvSpPr>
            <p:nvPr/>
          </p:nvSpPr>
          <p:spPr bwMode="auto">
            <a:xfrm>
              <a:off x="4089" y="3974"/>
              <a:ext cx="90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Line 45"/>
            <p:cNvSpPr>
              <a:spLocks noChangeShapeType="1"/>
            </p:cNvSpPr>
            <p:nvPr/>
          </p:nvSpPr>
          <p:spPr bwMode="auto">
            <a:xfrm>
              <a:off x="4082" y="3768"/>
              <a:ext cx="904" cy="1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Line 46"/>
            <p:cNvSpPr>
              <a:spLocks noChangeShapeType="1"/>
            </p:cNvSpPr>
            <p:nvPr/>
          </p:nvSpPr>
          <p:spPr bwMode="auto">
            <a:xfrm flipV="1">
              <a:off x="4081" y="3538"/>
              <a:ext cx="914" cy="2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Line 47"/>
            <p:cNvSpPr>
              <a:spLocks noChangeShapeType="1"/>
            </p:cNvSpPr>
            <p:nvPr/>
          </p:nvSpPr>
          <p:spPr bwMode="auto">
            <a:xfrm flipV="1">
              <a:off x="4081" y="3744"/>
              <a:ext cx="914" cy="2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Line 48"/>
            <p:cNvSpPr>
              <a:spLocks noChangeShapeType="1"/>
            </p:cNvSpPr>
            <p:nvPr/>
          </p:nvSpPr>
          <p:spPr bwMode="auto">
            <a:xfrm>
              <a:off x="4081" y="3538"/>
              <a:ext cx="906" cy="4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Line 49"/>
            <p:cNvSpPr>
              <a:spLocks noChangeShapeType="1"/>
            </p:cNvSpPr>
            <p:nvPr/>
          </p:nvSpPr>
          <p:spPr bwMode="auto">
            <a:xfrm flipV="1">
              <a:off x="4090" y="3538"/>
              <a:ext cx="897" cy="4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Line 50"/>
            <p:cNvSpPr>
              <a:spLocks noChangeShapeType="1"/>
            </p:cNvSpPr>
            <p:nvPr/>
          </p:nvSpPr>
          <p:spPr bwMode="auto">
            <a:xfrm>
              <a:off x="4074" y="3546"/>
              <a:ext cx="904" cy="1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Oval 51"/>
            <p:cNvSpPr>
              <a:spLocks noChangeArrowheads="1"/>
            </p:cNvSpPr>
            <p:nvPr/>
          </p:nvSpPr>
          <p:spPr bwMode="auto">
            <a:xfrm>
              <a:off x="4042" y="371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55" name="Oval 52"/>
            <p:cNvSpPr>
              <a:spLocks noChangeArrowheads="1"/>
            </p:cNvSpPr>
            <p:nvPr/>
          </p:nvSpPr>
          <p:spPr bwMode="auto">
            <a:xfrm>
              <a:off x="4043" y="393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56" name="Oval 53"/>
            <p:cNvSpPr>
              <a:spLocks noChangeArrowheads="1"/>
            </p:cNvSpPr>
            <p:nvPr/>
          </p:nvSpPr>
          <p:spPr bwMode="auto">
            <a:xfrm>
              <a:off x="4964" y="393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57" name="Oval 54"/>
            <p:cNvSpPr>
              <a:spLocks noChangeArrowheads="1"/>
            </p:cNvSpPr>
            <p:nvPr/>
          </p:nvSpPr>
          <p:spPr bwMode="auto">
            <a:xfrm>
              <a:off x="4956" y="3709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58" name="Oval 55"/>
            <p:cNvSpPr>
              <a:spLocks noChangeArrowheads="1"/>
            </p:cNvSpPr>
            <p:nvPr/>
          </p:nvSpPr>
          <p:spPr bwMode="auto">
            <a:xfrm>
              <a:off x="4956" y="350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59" name="Oval 56"/>
            <p:cNvSpPr>
              <a:spLocks noChangeArrowheads="1"/>
            </p:cNvSpPr>
            <p:nvPr/>
          </p:nvSpPr>
          <p:spPr bwMode="auto">
            <a:xfrm>
              <a:off x="4034" y="350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</p:grpSp>
      <p:sp>
        <p:nvSpPr>
          <p:cNvPr id="433209" name="Rectangle 57"/>
          <p:cNvSpPr>
            <a:spLocks noChangeArrowheads="1"/>
          </p:cNvSpPr>
          <p:nvPr/>
        </p:nvSpPr>
        <p:spPr bwMode="auto">
          <a:xfrm>
            <a:off x="508000" y="1460500"/>
            <a:ext cx="8242300" cy="130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400">
                <a:latin typeface="Arial" charset="0"/>
              </a:rPr>
              <a:t>A graph is </a:t>
            </a:r>
            <a:r>
              <a:rPr lang="en-US" sz="2400" i="1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planar</a:t>
            </a:r>
            <a:r>
              <a:rPr lang="en-US" sz="2400">
                <a:latin typeface="Arial" charset="0"/>
              </a:rPr>
              <a:t> if it can be drawn in the plane without any edge crossings.</a:t>
            </a:r>
          </a:p>
          <a:p>
            <a:pPr marL="742950" lvl="1" indent="-285750">
              <a:spcBef>
                <a:spcPct val="20000"/>
              </a:spcBef>
              <a:buSzPct val="80000"/>
              <a:buFont typeface="Wingdings" pitchFamily="2" charset="2"/>
              <a:buChar char="Ø"/>
              <a:defRPr/>
            </a:pPr>
            <a:r>
              <a:rPr lang="en-US" sz="2400">
                <a:latin typeface="Arial" charset="0"/>
              </a:rPr>
              <a:t>Is </a:t>
            </a:r>
            <a:r>
              <a:rPr lang="en-US" sz="2400" i="1">
                <a:latin typeface="Arial" charset="0"/>
              </a:rPr>
              <a:t>K</a:t>
            </a:r>
            <a:r>
              <a:rPr lang="en-US" sz="2400" i="1" baseline="-25000">
                <a:latin typeface="Arial" charset="0"/>
              </a:rPr>
              <a:t>4</a:t>
            </a:r>
            <a:r>
              <a:rPr lang="en-US" sz="2400">
                <a:latin typeface="Arial" charset="0"/>
              </a:rPr>
              <a:t> planar?</a:t>
            </a:r>
          </a:p>
        </p:txBody>
      </p:sp>
      <p:sp>
        <p:nvSpPr>
          <p:cNvPr id="433210" name="Rectangle 58"/>
          <p:cNvSpPr>
            <a:spLocks noChangeArrowheads="1"/>
          </p:cNvSpPr>
          <p:nvPr/>
        </p:nvSpPr>
        <p:spPr bwMode="auto">
          <a:xfrm>
            <a:off x="457200" y="4211638"/>
            <a:ext cx="2794000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SzPct val="80000"/>
              <a:buFont typeface="Wingdings" pitchFamily="2" charset="2"/>
              <a:buChar char="Ø"/>
            </a:pPr>
            <a:r>
              <a:rPr lang="en-US" altLang="zh-TW" sz="2400"/>
              <a:t>Is </a:t>
            </a:r>
            <a:r>
              <a:rPr lang="en-US" altLang="zh-TW" sz="2400" i="1"/>
              <a:t>Q</a:t>
            </a:r>
            <a:r>
              <a:rPr lang="en-US" altLang="zh-TW" sz="2400" i="1" baseline="-25000"/>
              <a:t>3</a:t>
            </a:r>
            <a:r>
              <a:rPr lang="en-US" altLang="zh-TW" sz="2400"/>
              <a:t> planar?</a:t>
            </a:r>
          </a:p>
        </p:txBody>
      </p:sp>
      <p:sp>
        <p:nvSpPr>
          <p:cNvPr id="433211" name="Rectangle 59"/>
          <p:cNvSpPr>
            <a:spLocks noChangeArrowheads="1"/>
          </p:cNvSpPr>
          <p:nvPr/>
        </p:nvSpPr>
        <p:spPr bwMode="auto">
          <a:xfrm>
            <a:off x="4953000" y="4160838"/>
            <a:ext cx="30861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SzPct val="80000"/>
              <a:buFont typeface="Wingdings" pitchFamily="2" charset="2"/>
              <a:buChar char="Ø"/>
            </a:pPr>
            <a:r>
              <a:rPr lang="en-US" altLang="zh-TW" sz="2400"/>
              <a:t>Is </a:t>
            </a:r>
            <a:r>
              <a:rPr lang="en-US" altLang="zh-TW" sz="2400" i="1"/>
              <a:t>K</a:t>
            </a:r>
            <a:r>
              <a:rPr lang="en-US" altLang="zh-TW" sz="2400" i="1" baseline="-25000"/>
              <a:t>3,3</a:t>
            </a:r>
            <a:r>
              <a:rPr lang="en-US" altLang="zh-TW" sz="2400"/>
              <a:t> planar?</a:t>
            </a:r>
          </a:p>
        </p:txBody>
      </p:sp>
      <p:grpSp>
        <p:nvGrpSpPr>
          <p:cNvPr id="6" name="Group 60"/>
          <p:cNvGrpSpPr>
            <a:grpSpLocks/>
          </p:cNvGrpSpPr>
          <p:nvPr/>
        </p:nvGrpSpPr>
        <p:grpSpPr bwMode="auto">
          <a:xfrm>
            <a:off x="3360738" y="5043488"/>
            <a:ext cx="1095375" cy="995362"/>
            <a:chOff x="2054" y="2936"/>
            <a:chExt cx="1274" cy="1139"/>
          </a:xfrm>
        </p:grpSpPr>
        <p:sp>
          <p:nvSpPr>
            <p:cNvPr id="5131" name="Rectangle 61"/>
            <p:cNvSpPr>
              <a:spLocks noChangeArrowheads="1"/>
            </p:cNvSpPr>
            <p:nvPr/>
          </p:nvSpPr>
          <p:spPr bwMode="auto">
            <a:xfrm>
              <a:off x="2090" y="2969"/>
              <a:ext cx="1191" cy="104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32" name="Rectangle 62"/>
            <p:cNvSpPr>
              <a:spLocks noChangeArrowheads="1"/>
            </p:cNvSpPr>
            <p:nvPr/>
          </p:nvSpPr>
          <p:spPr bwMode="auto">
            <a:xfrm>
              <a:off x="2391" y="3233"/>
              <a:ext cx="583" cy="5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33" name="Line 63"/>
            <p:cNvSpPr>
              <a:spLocks noChangeShapeType="1"/>
            </p:cNvSpPr>
            <p:nvPr/>
          </p:nvSpPr>
          <p:spPr bwMode="auto">
            <a:xfrm>
              <a:off x="2090" y="2977"/>
              <a:ext cx="300" cy="2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Line 64"/>
            <p:cNvSpPr>
              <a:spLocks noChangeShapeType="1"/>
            </p:cNvSpPr>
            <p:nvPr/>
          </p:nvSpPr>
          <p:spPr bwMode="auto">
            <a:xfrm>
              <a:off x="2982" y="3833"/>
              <a:ext cx="299" cy="1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Line 65"/>
            <p:cNvSpPr>
              <a:spLocks noChangeShapeType="1"/>
            </p:cNvSpPr>
            <p:nvPr/>
          </p:nvSpPr>
          <p:spPr bwMode="auto">
            <a:xfrm flipV="1">
              <a:off x="2975" y="2977"/>
              <a:ext cx="299" cy="2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Line 66"/>
            <p:cNvSpPr>
              <a:spLocks noChangeShapeType="1"/>
            </p:cNvSpPr>
            <p:nvPr/>
          </p:nvSpPr>
          <p:spPr bwMode="auto">
            <a:xfrm flipV="1">
              <a:off x="2084" y="3817"/>
              <a:ext cx="306" cy="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Oval 67"/>
            <p:cNvSpPr>
              <a:spLocks noChangeArrowheads="1"/>
            </p:cNvSpPr>
            <p:nvPr/>
          </p:nvSpPr>
          <p:spPr bwMode="auto">
            <a:xfrm>
              <a:off x="2062" y="2952"/>
              <a:ext cx="75" cy="7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38" name="Oval 68"/>
            <p:cNvSpPr>
              <a:spLocks noChangeArrowheads="1"/>
            </p:cNvSpPr>
            <p:nvPr/>
          </p:nvSpPr>
          <p:spPr bwMode="auto">
            <a:xfrm>
              <a:off x="3238" y="2936"/>
              <a:ext cx="74" cy="7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39" name="Oval 69"/>
            <p:cNvSpPr>
              <a:spLocks noChangeArrowheads="1"/>
            </p:cNvSpPr>
            <p:nvPr/>
          </p:nvSpPr>
          <p:spPr bwMode="auto">
            <a:xfrm>
              <a:off x="2946" y="3196"/>
              <a:ext cx="75" cy="7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40" name="Oval 70"/>
            <p:cNvSpPr>
              <a:spLocks noChangeArrowheads="1"/>
            </p:cNvSpPr>
            <p:nvPr/>
          </p:nvSpPr>
          <p:spPr bwMode="auto">
            <a:xfrm>
              <a:off x="2362" y="3203"/>
              <a:ext cx="74" cy="7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41" name="Oval 71"/>
            <p:cNvSpPr>
              <a:spLocks noChangeArrowheads="1"/>
            </p:cNvSpPr>
            <p:nvPr/>
          </p:nvSpPr>
          <p:spPr bwMode="auto">
            <a:xfrm>
              <a:off x="2354" y="3777"/>
              <a:ext cx="75" cy="7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42" name="Oval 72"/>
            <p:cNvSpPr>
              <a:spLocks noChangeArrowheads="1"/>
            </p:cNvSpPr>
            <p:nvPr/>
          </p:nvSpPr>
          <p:spPr bwMode="auto">
            <a:xfrm>
              <a:off x="2054" y="3967"/>
              <a:ext cx="75" cy="7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43" name="Oval 73"/>
            <p:cNvSpPr>
              <a:spLocks noChangeArrowheads="1"/>
            </p:cNvSpPr>
            <p:nvPr/>
          </p:nvSpPr>
          <p:spPr bwMode="auto">
            <a:xfrm>
              <a:off x="3253" y="3998"/>
              <a:ext cx="75" cy="7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44" name="Oval 74"/>
            <p:cNvSpPr>
              <a:spLocks noChangeArrowheads="1"/>
            </p:cNvSpPr>
            <p:nvPr/>
          </p:nvSpPr>
          <p:spPr bwMode="auto">
            <a:xfrm>
              <a:off x="2945" y="3784"/>
              <a:ext cx="75" cy="7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3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33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33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209" grpId="0" autoUpdateAnimBg="0"/>
      <p:bldP spid="433210" grpId="0" autoUpdateAnimBg="0"/>
      <p:bldP spid="43321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Planar Graphs</a:t>
            </a:r>
          </a:p>
        </p:txBody>
      </p:sp>
      <p:grpSp>
        <p:nvGrpSpPr>
          <p:cNvPr id="2" name="Group 115"/>
          <p:cNvGrpSpPr>
            <a:grpSpLocks/>
          </p:cNvGrpSpPr>
          <p:nvPr/>
        </p:nvGrpSpPr>
        <p:grpSpPr bwMode="auto">
          <a:xfrm>
            <a:off x="4954588" y="1593850"/>
            <a:ext cx="3733800" cy="2662238"/>
            <a:chOff x="3220" y="554"/>
            <a:chExt cx="2352" cy="1677"/>
          </a:xfrm>
        </p:grpSpPr>
        <p:cxnSp>
          <p:nvCxnSpPr>
            <p:cNvPr id="6214" name="AutoShape 36"/>
            <p:cNvCxnSpPr>
              <a:cxnSpLocks noChangeShapeType="1"/>
            </p:cNvCxnSpPr>
            <p:nvPr/>
          </p:nvCxnSpPr>
          <p:spPr bwMode="auto">
            <a:xfrm flipH="1">
              <a:off x="4378" y="2015"/>
              <a:ext cx="458" cy="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15" name="AutoShape 38"/>
            <p:cNvCxnSpPr>
              <a:cxnSpLocks noChangeShapeType="1"/>
            </p:cNvCxnSpPr>
            <p:nvPr/>
          </p:nvCxnSpPr>
          <p:spPr bwMode="auto">
            <a:xfrm>
              <a:off x="4389" y="1560"/>
              <a:ext cx="449" cy="44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16" name="AutoShape 35"/>
            <p:cNvCxnSpPr>
              <a:cxnSpLocks noChangeShapeType="1"/>
              <a:endCxn id="6234" idx="3"/>
            </p:cNvCxnSpPr>
            <p:nvPr/>
          </p:nvCxnSpPr>
          <p:spPr bwMode="auto">
            <a:xfrm>
              <a:off x="3941" y="1580"/>
              <a:ext cx="410" cy="4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17" name="AutoShape 37"/>
            <p:cNvCxnSpPr>
              <a:cxnSpLocks noChangeShapeType="1"/>
            </p:cNvCxnSpPr>
            <p:nvPr/>
          </p:nvCxnSpPr>
          <p:spPr bwMode="auto">
            <a:xfrm flipV="1">
              <a:off x="4396" y="1157"/>
              <a:ext cx="149" cy="41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18" name="AutoShape 39"/>
            <p:cNvCxnSpPr>
              <a:cxnSpLocks noChangeShapeType="1"/>
            </p:cNvCxnSpPr>
            <p:nvPr/>
          </p:nvCxnSpPr>
          <p:spPr bwMode="auto">
            <a:xfrm flipH="1">
              <a:off x="4360" y="1569"/>
              <a:ext cx="38" cy="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19" name="AutoShape 13"/>
            <p:cNvCxnSpPr>
              <a:cxnSpLocks noChangeShapeType="1"/>
              <a:stCxn id="6233" idx="5"/>
              <a:endCxn id="6230" idx="6"/>
            </p:cNvCxnSpPr>
            <p:nvPr/>
          </p:nvCxnSpPr>
          <p:spPr bwMode="auto">
            <a:xfrm>
              <a:off x="3376" y="625"/>
              <a:ext cx="2115" cy="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20" name="AutoShape 14"/>
            <p:cNvCxnSpPr>
              <a:cxnSpLocks noChangeShapeType="1"/>
              <a:stCxn id="6222" idx="2"/>
              <a:endCxn id="6227" idx="6"/>
            </p:cNvCxnSpPr>
            <p:nvPr/>
          </p:nvCxnSpPr>
          <p:spPr bwMode="auto">
            <a:xfrm flipH="1" flipV="1">
              <a:off x="3791" y="882"/>
              <a:ext cx="706" cy="2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221" name="Line 15"/>
            <p:cNvSpPr>
              <a:spLocks noChangeShapeType="1"/>
            </p:cNvSpPr>
            <p:nvPr/>
          </p:nvSpPr>
          <p:spPr bwMode="auto">
            <a:xfrm flipV="1">
              <a:off x="4957" y="693"/>
              <a:ext cx="500" cy="2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22" name="Oval 17"/>
            <p:cNvSpPr>
              <a:spLocks noChangeArrowheads="1"/>
            </p:cNvSpPr>
            <p:nvPr/>
          </p:nvSpPr>
          <p:spPr bwMode="auto">
            <a:xfrm>
              <a:off x="4497" y="111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6223" name="AutoShape 21"/>
            <p:cNvCxnSpPr>
              <a:cxnSpLocks noChangeShapeType="1"/>
              <a:endCxn id="6228" idx="7"/>
            </p:cNvCxnSpPr>
            <p:nvPr/>
          </p:nvCxnSpPr>
          <p:spPr bwMode="auto">
            <a:xfrm>
              <a:off x="3746" y="864"/>
              <a:ext cx="1231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24" name="AutoShape 22"/>
            <p:cNvCxnSpPr>
              <a:cxnSpLocks noChangeShapeType="1"/>
              <a:stCxn id="6231" idx="0"/>
              <a:endCxn id="6222" idx="3"/>
            </p:cNvCxnSpPr>
            <p:nvPr/>
          </p:nvCxnSpPr>
          <p:spPr bwMode="auto">
            <a:xfrm flipV="1">
              <a:off x="3929" y="1184"/>
              <a:ext cx="580" cy="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25" name="AutoShape 23"/>
            <p:cNvCxnSpPr>
              <a:cxnSpLocks noChangeShapeType="1"/>
              <a:stCxn id="6232" idx="1"/>
              <a:endCxn id="6222" idx="4"/>
            </p:cNvCxnSpPr>
            <p:nvPr/>
          </p:nvCxnSpPr>
          <p:spPr bwMode="auto">
            <a:xfrm flipH="1" flipV="1">
              <a:off x="4538" y="1196"/>
              <a:ext cx="271" cy="7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26" name="AutoShape 24"/>
            <p:cNvCxnSpPr>
              <a:cxnSpLocks noChangeShapeType="1"/>
              <a:stCxn id="6237" idx="2"/>
              <a:endCxn id="6233" idx="5"/>
            </p:cNvCxnSpPr>
            <p:nvPr/>
          </p:nvCxnSpPr>
          <p:spPr bwMode="auto">
            <a:xfrm flipH="1" flipV="1">
              <a:off x="3376" y="625"/>
              <a:ext cx="383" cy="24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227" name="Oval 25"/>
            <p:cNvSpPr>
              <a:spLocks noChangeArrowheads="1"/>
            </p:cNvSpPr>
            <p:nvPr/>
          </p:nvSpPr>
          <p:spPr bwMode="auto">
            <a:xfrm>
              <a:off x="3709" y="840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6228" name="Oval 26"/>
            <p:cNvSpPr>
              <a:spLocks noChangeArrowheads="1"/>
            </p:cNvSpPr>
            <p:nvPr/>
          </p:nvSpPr>
          <p:spPr bwMode="auto">
            <a:xfrm>
              <a:off x="4907" y="948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6229" name="Oval 27"/>
            <p:cNvSpPr>
              <a:spLocks noChangeArrowheads="1"/>
            </p:cNvSpPr>
            <p:nvPr/>
          </p:nvSpPr>
          <p:spPr bwMode="auto">
            <a:xfrm>
              <a:off x="4348" y="152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6230" name="Oval 28"/>
            <p:cNvSpPr>
              <a:spLocks noChangeArrowheads="1"/>
            </p:cNvSpPr>
            <p:nvPr/>
          </p:nvSpPr>
          <p:spPr bwMode="auto">
            <a:xfrm>
              <a:off x="5409" y="644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6231" name="Oval 29"/>
            <p:cNvSpPr>
              <a:spLocks noChangeArrowheads="1"/>
            </p:cNvSpPr>
            <p:nvPr/>
          </p:nvSpPr>
          <p:spPr bwMode="auto">
            <a:xfrm>
              <a:off x="3888" y="1566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6232" name="Oval 30"/>
            <p:cNvSpPr>
              <a:spLocks noChangeArrowheads="1"/>
            </p:cNvSpPr>
            <p:nvPr/>
          </p:nvSpPr>
          <p:spPr bwMode="auto">
            <a:xfrm>
              <a:off x="4797" y="197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6233" name="Oval 31"/>
            <p:cNvSpPr>
              <a:spLocks noChangeArrowheads="1"/>
            </p:cNvSpPr>
            <p:nvPr/>
          </p:nvSpPr>
          <p:spPr bwMode="auto">
            <a:xfrm>
              <a:off x="3306" y="554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6234" name="Oval 32"/>
            <p:cNvSpPr>
              <a:spLocks noChangeArrowheads="1"/>
            </p:cNvSpPr>
            <p:nvPr/>
          </p:nvSpPr>
          <p:spPr bwMode="auto">
            <a:xfrm>
              <a:off x="4339" y="199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6235" name="AutoShape 33"/>
            <p:cNvCxnSpPr>
              <a:cxnSpLocks noChangeShapeType="1"/>
              <a:endCxn id="6233" idx="5"/>
            </p:cNvCxnSpPr>
            <p:nvPr/>
          </p:nvCxnSpPr>
          <p:spPr bwMode="auto">
            <a:xfrm flipH="1" flipV="1">
              <a:off x="3376" y="625"/>
              <a:ext cx="555" cy="97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36" name="AutoShape 34"/>
            <p:cNvCxnSpPr>
              <a:cxnSpLocks noChangeShapeType="1"/>
            </p:cNvCxnSpPr>
            <p:nvPr/>
          </p:nvCxnSpPr>
          <p:spPr bwMode="auto">
            <a:xfrm flipH="1">
              <a:off x="4847" y="681"/>
              <a:ext cx="600" cy="13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237" name="Text Box 40"/>
            <p:cNvSpPr txBox="1">
              <a:spLocks noChangeArrowheads="1"/>
            </p:cNvSpPr>
            <p:nvPr/>
          </p:nvSpPr>
          <p:spPr bwMode="auto">
            <a:xfrm>
              <a:off x="3661" y="639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a</a:t>
              </a:r>
            </a:p>
          </p:txBody>
        </p:sp>
        <p:sp>
          <p:nvSpPr>
            <p:cNvPr id="6238" name="Text Box 41"/>
            <p:cNvSpPr txBox="1">
              <a:spLocks noChangeArrowheads="1"/>
            </p:cNvSpPr>
            <p:nvPr/>
          </p:nvSpPr>
          <p:spPr bwMode="auto">
            <a:xfrm>
              <a:off x="4861" y="739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b</a:t>
              </a:r>
            </a:p>
          </p:txBody>
        </p:sp>
        <p:sp>
          <p:nvSpPr>
            <p:cNvPr id="6239" name="Text Box 42"/>
            <p:cNvSpPr txBox="1">
              <a:spLocks noChangeArrowheads="1"/>
            </p:cNvSpPr>
            <p:nvPr/>
          </p:nvSpPr>
          <p:spPr bwMode="auto">
            <a:xfrm>
              <a:off x="4566" y="1041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c</a:t>
              </a:r>
            </a:p>
          </p:txBody>
        </p:sp>
        <p:sp>
          <p:nvSpPr>
            <p:cNvPr id="6240" name="Text Box 43"/>
            <p:cNvSpPr txBox="1">
              <a:spLocks noChangeArrowheads="1"/>
            </p:cNvSpPr>
            <p:nvPr/>
          </p:nvSpPr>
          <p:spPr bwMode="auto">
            <a:xfrm>
              <a:off x="3220" y="620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d</a:t>
              </a:r>
            </a:p>
          </p:txBody>
        </p:sp>
        <p:sp>
          <p:nvSpPr>
            <p:cNvPr id="6241" name="Text Box 44"/>
            <p:cNvSpPr txBox="1">
              <a:spLocks noChangeArrowheads="1"/>
            </p:cNvSpPr>
            <p:nvPr/>
          </p:nvSpPr>
          <p:spPr bwMode="auto">
            <a:xfrm>
              <a:off x="4856" y="1924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h</a:t>
              </a:r>
            </a:p>
          </p:txBody>
        </p:sp>
        <p:sp>
          <p:nvSpPr>
            <p:cNvPr id="6242" name="Text Box 45"/>
            <p:cNvSpPr txBox="1">
              <a:spLocks noChangeArrowheads="1"/>
            </p:cNvSpPr>
            <p:nvPr/>
          </p:nvSpPr>
          <p:spPr bwMode="auto">
            <a:xfrm>
              <a:off x="4180" y="1423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g</a:t>
              </a:r>
            </a:p>
          </p:txBody>
        </p:sp>
        <p:sp>
          <p:nvSpPr>
            <p:cNvPr id="6243" name="Text Box 46"/>
            <p:cNvSpPr txBox="1">
              <a:spLocks noChangeArrowheads="1"/>
            </p:cNvSpPr>
            <p:nvPr/>
          </p:nvSpPr>
          <p:spPr bwMode="auto">
            <a:xfrm>
              <a:off x="3741" y="1511"/>
              <a:ext cx="15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f</a:t>
              </a:r>
            </a:p>
          </p:txBody>
        </p:sp>
        <p:sp>
          <p:nvSpPr>
            <p:cNvPr id="6244" name="Text Box 47"/>
            <p:cNvSpPr txBox="1">
              <a:spLocks noChangeArrowheads="1"/>
            </p:cNvSpPr>
            <p:nvPr/>
          </p:nvSpPr>
          <p:spPr bwMode="auto">
            <a:xfrm>
              <a:off x="5376" y="708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e</a:t>
              </a:r>
            </a:p>
          </p:txBody>
        </p:sp>
        <p:sp>
          <p:nvSpPr>
            <p:cNvPr id="6245" name="Text Box 48"/>
            <p:cNvSpPr txBox="1">
              <a:spLocks noChangeArrowheads="1"/>
            </p:cNvSpPr>
            <p:nvPr/>
          </p:nvSpPr>
          <p:spPr bwMode="auto">
            <a:xfrm>
              <a:off x="4199" y="2000"/>
              <a:ext cx="1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i</a:t>
              </a:r>
            </a:p>
          </p:txBody>
        </p:sp>
      </p:grpSp>
      <p:grpSp>
        <p:nvGrpSpPr>
          <p:cNvPr id="3" name="Group 81"/>
          <p:cNvGrpSpPr>
            <a:grpSpLocks/>
          </p:cNvGrpSpPr>
          <p:nvPr/>
        </p:nvGrpSpPr>
        <p:grpSpPr bwMode="auto">
          <a:xfrm>
            <a:off x="1027113" y="2152650"/>
            <a:ext cx="3368675" cy="2728913"/>
            <a:chOff x="1637" y="816"/>
            <a:chExt cx="2113" cy="1747"/>
          </a:xfrm>
        </p:grpSpPr>
        <p:cxnSp>
          <p:nvCxnSpPr>
            <p:cNvPr id="6182" name="AutoShape 49"/>
            <p:cNvCxnSpPr>
              <a:cxnSpLocks noChangeShapeType="1"/>
            </p:cNvCxnSpPr>
            <p:nvPr/>
          </p:nvCxnSpPr>
          <p:spPr bwMode="auto">
            <a:xfrm flipH="1">
              <a:off x="2804" y="2079"/>
              <a:ext cx="458" cy="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83" name="AutoShape 50"/>
            <p:cNvCxnSpPr>
              <a:cxnSpLocks noChangeShapeType="1"/>
            </p:cNvCxnSpPr>
            <p:nvPr/>
          </p:nvCxnSpPr>
          <p:spPr bwMode="auto">
            <a:xfrm>
              <a:off x="2815" y="1624"/>
              <a:ext cx="449" cy="44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84" name="AutoShape 51"/>
            <p:cNvCxnSpPr>
              <a:cxnSpLocks noChangeShapeType="1"/>
              <a:endCxn id="6202" idx="3"/>
            </p:cNvCxnSpPr>
            <p:nvPr/>
          </p:nvCxnSpPr>
          <p:spPr bwMode="auto">
            <a:xfrm>
              <a:off x="2367" y="1644"/>
              <a:ext cx="410" cy="4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85" name="AutoShape 52"/>
            <p:cNvCxnSpPr>
              <a:cxnSpLocks noChangeShapeType="1"/>
            </p:cNvCxnSpPr>
            <p:nvPr/>
          </p:nvCxnSpPr>
          <p:spPr bwMode="auto">
            <a:xfrm flipV="1">
              <a:off x="2822" y="1221"/>
              <a:ext cx="149" cy="41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86" name="AutoShape 53"/>
            <p:cNvCxnSpPr>
              <a:cxnSpLocks noChangeShapeType="1"/>
            </p:cNvCxnSpPr>
            <p:nvPr/>
          </p:nvCxnSpPr>
          <p:spPr bwMode="auto">
            <a:xfrm flipH="1">
              <a:off x="2786" y="1633"/>
              <a:ext cx="38" cy="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87" name="AutoShape 54"/>
            <p:cNvCxnSpPr>
              <a:cxnSpLocks noChangeShapeType="1"/>
              <a:stCxn id="6201" idx="5"/>
              <a:endCxn id="6198" idx="6"/>
            </p:cNvCxnSpPr>
            <p:nvPr/>
          </p:nvCxnSpPr>
          <p:spPr bwMode="auto">
            <a:xfrm>
              <a:off x="1875" y="2334"/>
              <a:ext cx="1703" cy="1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88" name="AutoShape 55"/>
            <p:cNvCxnSpPr>
              <a:cxnSpLocks noChangeShapeType="1"/>
              <a:stCxn id="6190" idx="2"/>
              <a:endCxn id="6195" idx="6"/>
            </p:cNvCxnSpPr>
            <p:nvPr/>
          </p:nvCxnSpPr>
          <p:spPr bwMode="auto">
            <a:xfrm flipH="1" flipV="1">
              <a:off x="2217" y="946"/>
              <a:ext cx="706" cy="2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189" name="Line 56"/>
            <p:cNvSpPr>
              <a:spLocks noChangeShapeType="1"/>
            </p:cNvSpPr>
            <p:nvPr/>
          </p:nvSpPr>
          <p:spPr bwMode="auto">
            <a:xfrm flipH="1">
              <a:off x="3535" y="1054"/>
              <a:ext cx="21" cy="14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0" name="Oval 57"/>
            <p:cNvSpPr>
              <a:spLocks noChangeArrowheads="1"/>
            </p:cNvSpPr>
            <p:nvPr/>
          </p:nvSpPr>
          <p:spPr bwMode="auto">
            <a:xfrm>
              <a:off x="2923" y="117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6191" name="AutoShape 58"/>
            <p:cNvCxnSpPr>
              <a:cxnSpLocks noChangeShapeType="1"/>
            </p:cNvCxnSpPr>
            <p:nvPr/>
          </p:nvCxnSpPr>
          <p:spPr bwMode="auto">
            <a:xfrm>
              <a:off x="2172" y="928"/>
              <a:ext cx="1351" cy="1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92" name="AutoShape 59"/>
            <p:cNvCxnSpPr>
              <a:cxnSpLocks noChangeShapeType="1"/>
              <a:stCxn id="6199" idx="0"/>
              <a:endCxn id="6190" idx="3"/>
            </p:cNvCxnSpPr>
            <p:nvPr/>
          </p:nvCxnSpPr>
          <p:spPr bwMode="auto">
            <a:xfrm flipV="1">
              <a:off x="2355" y="1248"/>
              <a:ext cx="580" cy="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93" name="AutoShape 60"/>
            <p:cNvCxnSpPr>
              <a:cxnSpLocks noChangeShapeType="1"/>
              <a:stCxn id="6200" idx="1"/>
              <a:endCxn id="6190" idx="4"/>
            </p:cNvCxnSpPr>
            <p:nvPr/>
          </p:nvCxnSpPr>
          <p:spPr bwMode="auto">
            <a:xfrm flipH="1" flipV="1">
              <a:off x="2964" y="1260"/>
              <a:ext cx="271" cy="7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94" name="AutoShape 61"/>
            <p:cNvCxnSpPr>
              <a:cxnSpLocks noChangeShapeType="1"/>
              <a:stCxn id="6195" idx="4"/>
              <a:endCxn id="6201" idx="0"/>
            </p:cNvCxnSpPr>
            <p:nvPr/>
          </p:nvCxnSpPr>
          <p:spPr bwMode="auto">
            <a:xfrm flipH="1">
              <a:off x="1846" y="987"/>
              <a:ext cx="330" cy="12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195" name="Oval 62"/>
            <p:cNvSpPr>
              <a:spLocks noChangeArrowheads="1"/>
            </p:cNvSpPr>
            <p:nvPr/>
          </p:nvSpPr>
          <p:spPr bwMode="auto">
            <a:xfrm>
              <a:off x="2135" y="904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6196" name="Oval 63"/>
            <p:cNvSpPr>
              <a:spLocks noChangeArrowheads="1"/>
            </p:cNvSpPr>
            <p:nvPr/>
          </p:nvSpPr>
          <p:spPr bwMode="auto">
            <a:xfrm>
              <a:off x="3498" y="99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6197" name="Oval 64"/>
            <p:cNvSpPr>
              <a:spLocks noChangeArrowheads="1"/>
            </p:cNvSpPr>
            <p:nvPr/>
          </p:nvSpPr>
          <p:spPr bwMode="auto">
            <a:xfrm>
              <a:off x="2774" y="158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6198" name="Oval 65"/>
            <p:cNvSpPr>
              <a:spLocks noChangeArrowheads="1"/>
            </p:cNvSpPr>
            <p:nvPr/>
          </p:nvSpPr>
          <p:spPr bwMode="auto">
            <a:xfrm>
              <a:off x="3496" y="2472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6199" name="Oval 66"/>
            <p:cNvSpPr>
              <a:spLocks noChangeArrowheads="1"/>
            </p:cNvSpPr>
            <p:nvPr/>
          </p:nvSpPr>
          <p:spPr bwMode="auto">
            <a:xfrm>
              <a:off x="2314" y="1630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6200" name="Oval 67"/>
            <p:cNvSpPr>
              <a:spLocks noChangeArrowheads="1"/>
            </p:cNvSpPr>
            <p:nvPr/>
          </p:nvSpPr>
          <p:spPr bwMode="auto">
            <a:xfrm>
              <a:off x="3223" y="2035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6201" name="Oval 68"/>
            <p:cNvSpPr>
              <a:spLocks noChangeArrowheads="1"/>
            </p:cNvSpPr>
            <p:nvPr/>
          </p:nvSpPr>
          <p:spPr bwMode="auto">
            <a:xfrm>
              <a:off x="1805" y="226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6202" name="Oval 69"/>
            <p:cNvSpPr>
              <a:spLocks noChangeArrowheads="1"/>
            </p:cNvSpPr>
            <p:nvPr/>
          </p:nvSpPr>
          <p:spPr bwMode="auto">
            <a:xfrm>
              <a:off x="2765" y="206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6203" name="AutoShape 70"/>
            <p:cNvCxnSpPr>
              <a:cxnSpLocks noChangeShapeType="1"/>
              <a:stCxn id="6199" idx="3"/>
              <a:endCxn id="6201" idx="7"/>
            </p:cNvCxnSpPr>
            <p:nvPr/>
          </p:nvCxnSpPr>
          <p:spPr bwMode="auto">
            <a:xfrm flipH="1">
              <a:off x="1875" y="1701"/>
              <a:ext cx="451" cy="5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04" name="AutoShape 71"/>
            <p:cNvCxnSpPr>
              <a:cxnSpLocks noChangeShapeType="1"/>
              <a:stCxn id="6198" idx="0"/>
              <a:endCxn id="6200" idx="4"/>
            </p:cNvCxnSpPr>
            <p:nvPr/>
          </p:nvCxnSpPr>
          <p:spPr bwMode="auto">
            <a:xfrm flipH="1" flipV="1">
              <a:off x="3264" y="2118"/>
              <a:ext cx="273" cy="3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205" name="Text Box 72"/>
            <p:cNvSpPr txBox="1">
              <a:spLocks noChangeArrowheads="1"/>
            </p:cNvSpPr>
            <p:nvPr/>
          </p:nvSpPr>
          <p:spPr bwMode="auto">
            <a:xfrm>
              <a:off x="1915" y="816"/>
              <a:ext cx="195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a</a:t>
              </a:r>
            </a:p>
          </p:txBody>
        </p:sp>
        <p:sp>
          <p:nvSpPr>
            <p:cNvPr id="6206" name="Text Box 73"/>
            <p:cNvSpPr txBox="1">
              <a:spLocks noChangeArrowheads="1"/>
            </p:cNvSpPr>
            <p:nvPr/>
          </p:nvSpPr>
          <p:spPr bwMode="auto">
            <a:xfrm>
              <a:off x="3512" y="830"/>
              <a:ext cx="195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b</a:t>
              </a:r>
            </a:p>
          </p:txBody>
        </p:sp>
        <p:sp>
          <p:nvSpPr>
            <p:cNvPr id="6207" name="Text Box 74"/>
            <p:cNvSpPr txBox="1">
              <a:spLocks noChangeArrowheads="1"/>
            </p:cNvSpPr>
            <p:nvPr/>
          </p:nvSpPr>
          <p:spPr bwMode="auto">
            <a:xfrm>
              <a:off x="2992" y="1105"/>
              <a:ext cx="187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c</a:t>
              </a:r>
            </a:p>
          </p:txBody>
        </p:sp>
        <p:sp>
          <p:nvSpPr>
            <p:cNvPr id="6208" name="Text Box 75"/>
            <p:cNvSpPr txBox="1">
              <a:spLocks noChangeArrowheads="1"/>
            </p:cNvSpPr>
            <p:nvPr/>
          </p:nvSpPr>
          <p:spPr bwMode="auto">
            <a:xfrm>
              <a:off x="1637" y="2119"/>
              <a:ext cx="195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d</a:t>
              </a:r>
            </a:p>
          </p:txBody>
        </p:sp>
        <p:sp>
          <p:nvSpPr>
            <p:cNvPr id="6209" name="Text Box 76"/>
            <p:cNvSpPr txBox="1">
              <a:spLocks noChangeArrowheads="1"/>
            </p:cNvSpPr>
            <p:nvPr/>
          </p:nvSpPr>
          <p:spPr bwMode="auto">
            <a:xfrm>
              <a:off x="3219" y="1835"/>
              <a:ext cx="195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h</a:t>
              </a:r>
            </a:p>
          </p:txBody>
        </p:sp>
        <p:sp>
          <p:nvSpPr>
            <p:cNvPr id="6210" name="Text Box 77"/>
            <p:cNvSpPr txBox="1">
              <a:spLocks noChangeArrowheads="1"/>
            </p:cNvSpPr>
            <p:nvPr/>
          </p:nvSpPr>
          <p:spPr bwMode="auto">
            <a:xfrm>
              <a:off x="2606" y="1487"/>
              <a:ext cx="195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g</a:t>
              </a:r>
            </a:p>
          </p:txBody>
        </p:sp>
        <p:sp>
          <p:nvSpPr>
            <p:cNvPr id="6211" name="Text Box 78"/>
            <p:cNvSpPr txBox="1">
              <a:spLocks noChangeArrowheads="1"/>
            </p:cNvSpPr>
            <p:nvPr/>
          </p:nvSpPr>
          <p:spPr bwMode="auto">
            <a:xfrm>
              <a:off x="2185" y="1440"/>
              <a:ext cx="155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f</a:t>
              </a:r>
            </a:p>
          </p:txBody>
        </p:sp>
        <p:sp>
          <p:nvSpPr>
            <p:cNvPr id="6212" name="Text Box 79"/>
            <p:cNvSpPr txBox="1">
              <a:spLocks noChangeArrowheads="1"/>
            </p:cNvSpPr>
            <p:nvPr/>
          </p:nvSpPr>
          <p:spPr bwMode="auto">
            <a:xfrm>
              <a:off x="3555" y="2328"/>
              <a:ext cx="195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e</a:t>
              </a:r>
            </a:p>
          </p:txBody>
        </p:sp>
        <p:sp>
          <p:nvSpPr>
            <p:cNvPr id="6213" name="Text Box 80"/>
            <p:cNvSpPr txBox="1">
              <a:spLocks noChangeArrowheads="1"/>
            </p:cNvSpPr>
            <p:nvPr/>
          </p:nvSpPr>
          <p:spPr bwMode="auto">
            <a:xfrm>
              <a:off x="2625" y="2064"/>
              <a:ext cx="147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i</a:t>
              </a:r>
            </a:p>
          </p:txBody>
        </p:sp>
      </p:grpSp>
      <p:grpSp>
        <p:nvGrpSpPr>
          <p:cNvPr id="4" name="群組 101"/>
          <p:cNvGrpSpPr>
            <a:grpSpLocks/>
          </p:cNvGrpSpPr>
          <p:nvPr/>
        </p:nvGrpSpPr>
        <p:grpSpPr bwMode="auto">
          <a:xfrm>
            <a:off x="4230688" y="4127500"/>
            <a:ext cx="4241800" cy="2420938"/>
            <a:chOff x="4230688" y="4127500"/>
            <a:chExt cx="4241800" cy="2420939"/>
          </a:xfrm>
        </p:grpSpPr>
        <p:sp>
          <p:nvSpPr>
            <p:cNvPr id="6150" name="Text Box 110"/>
            <p:cNvSpPr txBox="1">
              <a:spLocks noChangeArrowheads="1"/>
            </p:cNvSpPr>
            <p:nvPr/>
          </p:nvSpPr>
          <p:spPr bwMode="auto">
            <a:xfrm>
              <a:off x="6186488" y="4127500"/>
              <a:ext cx="311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g</a:t>
              </a:r>
            </a:p>
          </p:txBody>
        </p:sp>
        <p:cxnSp>
          <p:nvCxnSpPr>
            <p:cNvPr id="6151" name="AutoShape 82"/>
            <p:cNvCxnSpPr>
              <a:cxnSpLocks noChangeShapeType="1"/>
            </p:cNvCxnSpPr>
            <p:nvPr/>
          </p:nvCxnSpPr>
          <p:spPr bwMode="auto">
            <a:xfrm flipH="1" flipV="1">
              <a:off x="6188076" y="6022976"/>
              <a:ext cx="785813" cy="428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2" name="AutoShape 83"/>
            <p:cNvCxnSpPr>
              <a:cxnSpLocks noChangeShapeType="1"/>
              <a:endCxn id="6181" idx="3"/>
            </p:cNvCxnSpPr>
            <p:nvPr/>
          </p:nvCxnSpPr>
          <p:spPr bwMode="auto">
            <a:xfrm>
              <a:off x="4465638" y="6484938"/>
              <a:ext cx="3722688" cy="47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3" name="AutoShape 84"/>
            <p:cNvCxnSpPr>
              <a:cxnSpLocks noChangeShapeType="1"/>
              <a:stCxn id="6168" idx="2"/>
              <a:endCxn id="6170" idx="3"/>
            </p:cNvCxnSpPr>
            <p:nvPr/>
          </p:nvCxnSpPr>
          <p:spPr bwMode="auto">
            <a:xfrm flipV="1">
              <a:off x="5507038" y="6065838"/>
              <a:ext cx="631825" cy="1174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4" name="AutoShape 85"/>
            <p:cNvCxnSpPr>
              <a:cxnSpLocks noChangeShapeType="1"/>
              <a:stCxn id="6166" idx="7"/>
              <a:endCxn id="6159" idx="4"/>
            </p:cNvCxnSpPr>
            <p:nvPr/>
          </p:nvCxnSpPr>
          <p:spPr bwMode="auto">
            <a:xfrm flipV="1">
              <a:off x="4430713" y="4346576"/>
              <a:ext cx="2095500" cy="20891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5" name="AutoShape 86"/>
            <p:cNvCxnSpPr>
              <a:cxnSpLocks noChangeShapeType="1"/>
              <a:stCxn id="6180" idx="2"/>
              <a:endCxn id="6178" idx="2"/>
            </p:cNvCxnSpPr>
            <p:nvPr/>
          </p:nvCxnSpPr>
          <p:spPr bwMode="auto">
            <a:xfrm flipV="1">
              <a:off x="4348163" y="6173788"/>
              <a:ext cx="1106488" cy="3095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6" name="AutoShape 87"/>
            <p:cNvCxnSpPr>
              <a:cxnSpLocks noChangeShapeType="1"/>
              <a:stCxn id="6169" idx="5"/>
              <a:endCxn id="6167" idx="6"/>
            </p:cNvCxnSpPr>
            <p:nvPr/>
          </p:nvCxnSpPr>
          <p:spPr bwMode="auto">
            <a:xfrm>
              <a:off x="6840538" y="5807076"/>
              <a:ext cx="195263" cy="255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7" name="AutoShape 88"/>
            <p:cNvCxnSpPr>
              <a:cxnSpLocks noChangeShapeType="1"/>
              <a:stCxn id="6159" idx="4"/>
              <a:endCxn id="6175" idx="3"/>
            </p:cNvCxnSpPr>
            <p:nvPr/>
          </p:nvCxnSpPr>
          <p:spPr bwMode="auto">
            <a:xfrm>
              <a:off x="6526213" y="4346576"/>
              <a:ext cx="7938" cy="59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158" name="Line 89"/>
            <p:cNvSpPr>
              <a:spLocks noChangeShapeType="1"/>
            </p:cNvSpPr>
            <p:nvPr/>
          </p:nvSpPr>
          <p:spPr bwMode="auto">
            <a:xfrm>
              <a:off x="6548438" y="4949826"/>
              <a:ext cx="1622425" cy="1473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Oval 90"/>
            <p:cNvSpPr>
              <a:spLocks noChangeArrowheads="1"/>
            </p:cNvSpPr>
            <p:nvPr/>
          </p:nvSpPr>
          <p:spPr bwMode="auto">
            <a:xfrm>
              <a:off x="6461126" y="4214813"/>
              <a:ext cx="130175" cy="1317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6160" name="AutoShape 91"/>
            <p:cNvCxnSpPr>
              <a:cxnSpLocks noChangeShapeType="1"/>
              <a:endCxn id="6175" idx="3"/>
            </p:cNvCxnSpPr>
            <p:nvPr/>
          </p:nvCxnSpPr>
          <p:spPr bwMode="auto">
            <a:xfrm flipV="1">
              <a:off x="6419851" y="4941888"/>
              <a:ext cx="114300" cy="5667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1" name="AutoShape 92"/>
            <p:cNvCxnSpPr>
              <a:cxnSpLocks noChangeShapeType="1"/>
              <a:stCxn id="6178" idx="2"/>
              <a:endCxn id="6175" idx="3"/>
            </p:cNvCxnSpPr>
            <p:nvPr/>
          </p:nvCxnSpPr>
          <p:spPr bwMode="auto">
            <a:xfrm flipV="1">
              <a:off x="5454651" y="4941888"/>
              <a:ext cx="1079500" cy="1231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2" name="AutoShape 93"/>
            <p:cNvCxnSpPr>
              <a:cxnSpLocks noChangeShapeType="1"/>
              <a:stCxn id="6181" idx="1"/>
              <a:endCxn id="6159" idx="4"/>
            </p:cNvCxnSpPr>
            <p:nvPr/>
          </p:nvCxnSpPr>
          <p:spPr bwMode="auto">
            <a:xfrm flipH="1" flipV="1">
              <a:off x="6526213" y="4346576"/>
              <a:ext cx="1662113" cy="20494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3" name="AutoShape 94"/>
            <p:cNvCxnSpPr>
              <a:cxnSpLocks noChangeShapeType="1"/>
              <a:stCxn id="6164" idx="4"/>
              <a:endCxn id="6170" idx="0"/>
            </p:cNvCxnSpPr>
            <p:nvPr/>
          </p:nvCxnSpPr>
          <p:spPr bwMode="auto">
            <a:xfrm flipH="1">
              <a:off x="6184901" y="5554663"/>
              <a:ext cx="234950" cy="3984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164" name="Oval 95"/>
            <p:cNvSpPr>
              <a:spLocks noChangeArrowheads="1"/>
            </p:cNvSpPr>
            <p:nvPr/>
          </p:nvSpPr>
          <p:spPr bwMode="auto">
            <a:xfrm>
              <a:off x="6354763" y="5422901"/>
              <a:ext cx="130175" cy="1317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6165" name="Oval 96"/>
            <p:cNvSpPr>
              <a:spLocks noChangeArrowheads="1"/>
            </p:cNvSpPr>
            <p:nvPr/>
          </p:nvSpPr>
          <p:spPr bwMode="auto">
            <a:xfrm>
              <a:off x="6484938" y="4897438"/>
              <a:ext cx="130175" cy="1317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6166" name="Oval 97"/>
            <p:cNvSpPr>
              <a:spLocks noChangeArrowheads="1"/>
            </p:cNvSpPr>
            <p:nvPr/>
          </p:nvSpPr>
          <p:spPr bwMode="auto">
            <a:xfrm>
              <a:off x="4319588" y="6416676"/>
              <a:ext cx="130175" cy="1317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6167" name="Oval 98"/>
            <p:cNvSpPr>
              <a:spLocks noChangeArrowheads="1"/>
            </p:cNvSpPr>
            <p:nvPr/>
          </p:nvSpPr>
          <p:spPr bwMode="auto">
            <a:xfrm>
              <a:off x="6905626" y="5995988"/>
              <a:ext cx="130175" cy="1317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6168" name="Oval 99"/>
            <p:cNvSpPr>
              <a:spLocks noChangeArrowheads="1"/>
            </p:cNvSpPr>
            <p:nvPr/>
          </p:nvSpPr>
          <p:spPr bwMode="auto">
            <a:xfrm flipH="1" flipV="1">
              <a:off x="5376863" y="6126163"/>
              <a:ext cx="130175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6169" name="Oval 101"/>
            <p:cNvSpPr>
              <a:spLocks noChangeArrowheads="1"/>
            </p:cNvSpPr>
            <p:nvPr/>
          </p:nvSpPr>
          <p:spPr bwMode="auto">
            <a:xfrm>
              <a:off x="6729413" y="5694363"/>
              <a:ext cx="130175" cy="1317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6170" name="Oval 102"/>
            <p:cNvSpPr>
              <a:spLocks noChangeArrowheads="1"/>
            </p:cNvSpPr>
            <p:nvPr/>
          </p:nvSpPr>
          <p:spPr bwMode="auto">
            <a:xfrm>
              <a:off x="6119813" y="5953126"/>
              <a:ext cx="130175" cy="1317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6171" name="AutoShape 103"/>
            <p:cNvCxnSpPr>
              <a:cxnSpLocks noChangeShapeType="1"/>
              <a:endCxn id="6169" idx="1"/>
            </p:cNvCxnSpPr>
            <p:nvPr/>
          </p:nvCxnSpPr>
          <p:spPr bwMode="auto">
            <a:xfrm>
              <a:off x="6432551" y="5487988"/>
              <a:ext cx="315913" cy="2254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72" name="AutoShape 104"/>
            <p:cNvCxnSpPr>
              <a:cxnSpLocks noChangeShapeType="1"/>
              <a:endCxn id="6181" idx="6"/>
            </p:cNvCxnSpPr>
            <p:nvPr/>
          </p:nvCxnSpPr>
          <p:spPr bwMode="auto">
            <a:xfrm>
              <a:off x="7035801" y="6062663"/>
              <a:ext cx="1263650" cy="3810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173" name="Text Box 105"/>
            <p:cNvSpPr txBox="1">
              <a:spLocks noChangeArrowheads="1"/>
            </p:cNvSpPr>
            <p:nvPr/>
          </p:nvSpPr>
          <p:spPr bwMode="auto">
            <a:xfrm>
              <a:off x="6410326" y="5208588"/>
              <a:ext cx="311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a</a:t>
              </a:r>
            </a:p>
          </p:txBody>
        </p:sp>
        <p:sp>
          <p:nvSpPr>
            <p:cNvPr id="6174" name="Text Box 106"/>
            <p:cNvSpPr txBox="1">
              <a:spLocks noChangeArrowheads="1"/>
            </p:cNvSpPr>
            <p:nvPr/>
          </p:nvSpPr>
          <p:spPr bwMode="auto">
            <a:xfrm>
              <a:off x="6811963" y="5480051"/>
              <a:ext cx="311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b</a:t>
              </a:r>
            </a:p>
          </p:txBody>
        </p:sp>
        <p:sp>
          <p:nvSpPr>
            <p:cNvPr id="6175" name="Text Box 107"/>
            <p:cNvSpPr txBox="1">
              <a:spLocks noChangeArrowheads="1"/>
            </p:cNvSpPr>
            <p:nvPr/>
          </p:nvSpPr>
          <p:spPr bwMode="auto">
            <a:xfrm>
              <a:off x="6235701" y="4757738"/>
              <a:ext cx="2984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c</a:t>
              </a:r>
            </a:p>
          </p:txBody>
        </p:sp>
        <p:sp>
          <p:nvSpPr>
            <p:cNvPr id="6176" name="Text Box 108"/>
            <p:cNvSpPr txBox="1">
              <a:spLocks noChangeArrowheads="1"/>
            </p:cNvSpPr>
            <p:nvPr/>
          </p:nvSpPr>
          <p:spPr bwMode="auto">
            <a:xfrm>
              <a:off x="6042026" y="6056313"/>
              <a:ext cx="311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d</a:t>
              </a:r>
            </a:p>
          </p:txBody>
        </p:sp>
        <p:sp>
          <p:nvSpPr>
            <p:cNvPr id="6177" name="Text Box 109"/>
            <p:cNvSpPr txBox="1">
              <a:spLocks noChangeArrowheads="1"/>
            </p:cNvSpPr>
            <p:nvPr/>
          </p:nvSpPr>
          <p:spPr bwMode="auto">
            <a:xfrm>
              <a:off x="8161338" y="6083301"/>
              <a:ext cx="311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h</a:t>
              </a:r>
            </a:p>
          </p:txBody>
        </p:sp>
        <p:sp>
          <p:nvSpPr>
            <p:cNvPr id="6178" name="Text Box 111"/>
            <p:cNvSpPr txBox="1">
              <a:spLocks noChangeArrowheads="1"/>
            </p:cNvSpPr>
            <p:nvPr/>
          </p:nvSpPr>
          <p:spPr bwMode="auto">
            <a:xfrm>
              <a:off x="5330826" y="5807076"/>
              <a:ext cx="2476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f</a:t>
              </a:r>
            </a:p>
          </p:txBody>
        </p:sp>
        <p:sp>
          <p:nvSpPr>
            <p:cNvPr id="6179" name="Text Box 112"/>
            <p:cNvSpPr txBox="1">
              <a:spLocks noChangeArrowheads="1"/>
            </p:cNvSpPr>
            <p:nvPr/>
          </p:nvSpPr>
          <p:spPr bwMode="auto">
            <a:xfrm>
              <a:off x="7011988" y="5764213"/>
              <a:ext cx="311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e</a:t>
              </a:r>
            </a:p>
          </p:txBody>
        </p:sp>
        <p:sp>
          <p:nvSpPr>
            <p:cNvPr id="6180" name="Text Box 113"/>
            <p:cNvSpPr txBox="1">
              <a:spLocks noChangeArrowheads="1"/>
            </p:cNvSpPr>
            <p:nvPr/>
          </p:nvSpPr>
          <p:spPr bwMode="auto">
            <a:xfrm>
              <a:off x="4230688" y="6116638"/>
              <a:ext cx="2349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i</a:t>
              </a:r>
            </a:p>
          </p:txBody>
        </p:sp>
        <p:sp>
          <p:nvSpPr>
            <p:cNvPr id="6181" name="Oval 100"/>
            <p:cNvSpPr>
              <a:spLocks noChangeArrowheads="1"/>
            </p:cNvSpPr>
            <p:nvPr/>
          </p:nvSpPr>
          <p:spPr bwMode="auto">
            <a:xfrm>
              <a:off x="8169276" y="6376988"/>
              <a:ext cx="130175" cy="1317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Formula for Planar Graphs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33500"/>
            <a:ext cx="8229600" cy="5241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/>
              <a:t>A planar drawing of a planar graph divides the plane into a number of </a:t>
            </a:r>
            <a:r>
              <a:rPr lang="en-US" altLang="zh-TW" i="1">
                <a:solidFill>
                  <a:srgbClr val="0000FF"/>
                </a:solidFill>
              </a:rPr>
              <a:t>regions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/>
              <a:t>Example 1:  	Triangle</a:t>
            </a:r>
            <a:br>
              <a:rPr lang="en-US" altLang="zh-TW"/>
            </a:br>
            <a:r>
              <a:rPr lang="en-US" altLang="zh-TW"/>
              <a:t>	</a:t>
            </a:r>
            <a:r>
              <a:rPr lang="en-US" altLang="zh-TW" i="1"/>
              <a:t>v</a:t>
            </a:r>
            <a:r>
              <a:rPr lang="en-US" altLang="zh-TW"/>
              <a:t> = 3, </a:t>
            </a:r>
            <a:r>
              <a:rPr lang="en-US" altLang="zh-TW" i="1"/>
              <a:t>e</a:t>
            </a:r>
            <a:r>
              <a:rPr lang="en-US" altLang="zh-TW"/>
              <a:t> = 3, </a:t>
            </a:r>
            <a:r>
              <a:rPr lang="en-US" altLang="zh-TW" i="1"/>
              <a:t>r</a:t>
            </a:r>
            <a:r>
              <a:rPr lang="en-US" altLang="zh-TW"/>
              <a:t> = 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/>
              <a:t>Example 2:	Square</a:t>
            </a:r>
            <a:br>
              <a:rPr lang="en-US" altLang="zh-TW"/>
            </a:br>
            <a:r>
              <a:rPr lang="en-US" altLang="zh-TW"/>
              <a:t>	</a:t>
            </a:r>
            <a:r>
              <a:rPr lang="en-US" altLang="zh-TW" i="1"/>
              <a:t>v</a:t>
            </a:r>
            <a:r>
              <a:rPr lang="en-US" altLang="zh-TW"/>
              <a:t> = 4, </a:t>
            </a:r>
            <a:r>
              <a:rPr lang="en-US" altLang="zh-TW" i="1"/>
              <a:t>e</a:t>
            </a:r>
            <a:r>
              <a:rPr lang="en-US" altLang="zh-TW"/>
              <a:t> = 4, </a:t>
            </a:r>
            <a:r>
              <a:rPr lang="en-US" altLang="zh-TW" i="1"/>
              <a:t>r</a:t>
            </a:r>
            <a:r>
              <a:rPr lang="en-US" altLang="zh-TW"/>
              <a:t> = 2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TW">
                <a:solidFill>
                  <a:srgbClr val="0033CC"/>
                </a:solidFill>
              </a:rPr>
              <a:t>How about fix </a:t>
            </a:r>
            <a:r>
              <a:rPr lang="en-US" altLang="zh-TW" i="1">
                <a:solidFill>
                  <a:srgbClr val="0033CC"/>
                </a:solidFill>
              </a:rPr>
              <a:t>v</a:t>
            </a:r>
            <a:r>
              <a:rPr lang="en-US" altLang="zh-TW">
                <a:solidFill>
                  <a:srgbClr val="0033CC"/>
                </a:solidFill>
              </a:rPr>
              <a:t> and increase </a:t>
            </a:r>
            <a:r>
              <a:rPr lang="en-US" altLang="zh-TW" i="1">
                <a:solidFill>
                  <a:srgbClr val="0033CC"/>
                </a:solidFill>
              </a:rPr>
              <a:t>e</a:t>
            </a:r>
            <a:r>
              <a:rPr lang="en-US" altLang="zh-TW">
                <a:solidFill>
                  <a:srgbClr val="0033CC"/>
                </a:solidFill>
              </a:rPr>
              <a:t>,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TW">
                <a:solidFill>
                  <a:srgbClr val="0033CC"/>
                </a:solidFill>
              </a:rPr>
              <a:t>see how </a:t>
            </a:r>
            <a:r>
              <a:rPr lang="en-US" altLang="zh-TW" i="1">
                <a:solidFill>
                  <a:srgbClr val="0033CC"/>
                </a:solidFill>
              </a:rPr>
              <a:t>r</a:t>
            </a:r>
            <a:r>
              <a:rPr lang="en-US" altLang="zh-TW">
                <a:solidFill>
                  <a:srgbClr val="0033CC"/>
                </a:solidFill>
              </a:rPr>
              <a:t> is affected?</a:t>
            </a:r>
            <a:endParaRPr lang="en-US" altLang="zh-TW" i="1">
              <a:solidFill>
                <a:srgbClr val="0033CC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/>
              <a:t>Example 3: 	Tetrahedron 			</a:t>
            </a:r>
            <a:br>
              <a:rPr lang="en-US" altLang="zh-TW"/>
            </a:br>
            <a:r>
              <a:rPr lang="en-US" altLang="zh-TW"/>
              <a:t>	</a:t>
            </a:r>
            <a:r>
              <a:rPr lang="en-US" altLang="zh-TW" i="1"/>
              <a:t>v</a:t>
            </a:r>
            <a:r>
              <a:rPr lang="en-US" altLang="zh-TW"/>
              <a:t> = 4, </a:t>
            </a:r>
            <a:r>
              <a:rPr lang="en-US" altLang="zh-TW" i="1">
                <a:solidFill>
                  <a:srgbClr val="FF0000"/>
                </a:solidFill>
              </a:rPr>
              <a:t>e</a:t>
            </a:r>
            <a:r>
              <a:rPr lang="en-US" altLang="zh-TW">
                <a:solidFill>
                  <a:srgbClr val="FF0000"/>
                </a:solidFill>
              </a:rPr>
              <a:t> = 6, </a:t>
            </a:r>
            <a:r>
              <a:rPr lang="en-US" altLang="zh-TW" i="1">
                <a:solidFill>
                  <a:srgbClr val="FF0000"/>
                </a:solidFill>
              </a:rPr>
              <a:t>r</a:t>
            </a:r>
            <a:r>
              <a:rPr lang="en-US" altLang="zh-TW">
                <a:solidFill>
                  <a:srgbClr val="FF0000"/>
                </a:solidFill>
              </a:rPr>
              <a:t> = 4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TW">
                <a:solidFill>
                  <a:srgbClr val="0033CC"/>
                </a:solidFill>
              </a:rPr>
              <a:t>How about we fix </a:t>
            </a:r>
            <a:r>
              <a:rPr lang="en-US" altLang="zh-TW" i="1">
                <a:solidFill>
                  <a:srgbClr val="0033CC"/>
                </a:solidFill>
              </a:rPr>
              <a:t>e</a:t>
            </a:r>
            <a:r>
              <a:rPr lang="en-US" altLang="zh-TW">
                <a:solidFill>
                  <a:srgbClr val="0033CC"/>
                </a:solidFill>
              </a:rPr>
              <a:t> and increase </a:t>
            </a:r>
            <a:r>
              <a:rPr lang="en-US" altLang="zh-TW" i="1">
                <a:solidFill>
                  <a:srgbClr val="0033CC"/>
                </a:solidFill>
              </a:rPr>
              <a:t>v</a:t>
            </a:r>
            <a:r>
              <a:rPr lang="en-US" altLang="zh-TW">
                <a:solidFill>
                  <a:srgbClr val="0033CC"/>
                </a:solidFill>
              </a:rPr>
              <a:t>,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TW">
                <a:solidFill>
                  <a:srgbClr val="0033CC"/>
                </a:solidFill>
              </a:rPr>
              <a:t>how </a:t>
            </a:r>
            <a:r>
              <a:rPr lang="en-US" altLang="zh-TW" i="1">
                <a:solidFill>
                  <a:srgbClr val="0033CC"/>
                </a:solidFill>
              </a:rPr>
              <a:t>r</a:t>
            </a:r>
            <a:r>
              <a:rPr lang="en-US" altLang="zh-TW">
                <a:solidFill>
                  <a:srgbClr val="0033CC"/>
                </a:solidFill>
              </a:rPr>
              <a:t> is affected?</a:t>
            </a:r>
            <a:endParaRPr lang="en-US" altLang="zh-TW" i="1">
              <a:solidFill>
                <a:srgbClr val="0033CC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/>
              <a:t>Example 4:  	Cycle C</a:t>
            </a:r>
            <a:r>
              <a:rPr lang="en-US" altLang="zh-TW" baseline="-25000"/>
              <a:t>6</a:t>
            </a:r>
            <a:r>
              <a:rPr lang="en-US" altLang="zh-TW"/>
              <a:t>		</a:t>
            </a:r>
            <a:br>
              <a:rPr lang="en-US" altLang="zh-TW"/>
            </a:br>
            <a:r>
              <a:rPr lang="en-US" altLang="zh-TW"/>
              <a:t>	</a:t>
            </a:r>
            <a:r>
              <a:rPr lang="en-US" altLang="zh-TW" i="1">
                <a:solidFill>
                  <a:srgbClr val="FF0000"/>
                </a:solidFill>
              </a:rPr>
              <a:t>v</a:t>
            </a:r>
            <a:r>
              <a:rPr lang="en-US" altLang="zh-TW">
                <a:solidFill>
                  <a:srgbClr val="FF0000"/>
                </a:solidFill>
              </a:rPr>
              <a:t> = 6</a:t>
            </a:r>
            <a:r>
              <a:rPr lang="en-US" altLang="zh-TW"/>
              <a:t>, </a:t>
            </a:r>
            <a:r>
              <a:rPr lang="en-US" altLang="zh-TW" i="1"/>
              <a:t>e</a:t>
            </a:r>
            <a:r>
              <a:rPr lang="en-US" altLang="zh-TW"/>
              <a:t> = 6, </a:t>
            </a:r>
            <a:r>
              <a:rPr lang="en-US" altLang="zh-TW" i="1">
                <a:solidFill>
                  <a:srgbClr val="FF0000"/>
                </a:solidFill>
              </a:rPr>
              <a:t>r</a:t>
            </a:r>
            <a:r>
              <a:rPr lang="en-US" altLang="zh-TW">
                <a:solidFill>
                  <a:srgbClr val="FF0000"/>
                </a:solidFill>
              </a:rPr>
              <a:t> = 2</a:t>
            </a:r>
          </a:p>
        </p:txBody>
      </p:sp>
      <p:sp>
        <p:nvSpPr>
          <p:cNvPr id="436249" name="Rectangle 25"/>
          <p:cNvSpPr>
            <a:spLocks noChangeArrowheads="1"/>
          </p:cNvSpPr>
          <p:nvPr/>
        </p:nvSpPr>
        <p:spPr bwMode="auto">
          <a:xfrm rot="-1295120">
            <a:off x="4606925" y="3852863"/>
            <a:ext cx="4191000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TW" sz="4800">
                <a:solidFill>
                  <a:srgbClr val="99FF99"/>
                </a:solidFill>
                <a:latin typeface="CAC Moose"/>
                <a:ea typeface="MS Song"/>
                <a:cs typeface="MS Song"/>
              </a:rPr>
              <a:t>What is the formula?</a:t>
            </a:r>
            <a:r>
              <a:rPr lang="en-US" altLang="zh-TW" sz="2400">
                <a:solidFill>
                  <a:srgbClr val="99FF99"/>
                </a:solidFill>
              </a:rPr>
              <a:t> 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5145088" y="3654425"/>
            <a:ext cx="1470025" cy="1008063"/>
            <a:chOff x="2675" y="2453"/>
            <a:chExt cx="926" cy="635"/>
          </a:xfrm>
        </p:grpSpPr>
        <p:sp>
          <p:nvSpPr>
            <p:cNvPr id="7206" name="Rectangle 27"/>
            <p:cNvSpPr>
              <a:spLocks noChangeArrowheads="1"/>
            </p:cNvSpPr>
            <p:nvPr/>
          </p:nvSpPr>
          <p:spPr bwMode="auto">
            <a:xfrm>
              <a:off x="2722" y="2589"/>
              <a:ext cx="469" cy="4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207" name="Line 28"/>
            <p:cNvSpPr>
              <a:spLocks noChangeShapeType="1"/>
            </p:cNvSpPr>
            <p:nvPr/>
          </p:nvSpPr>
          <p:spPr bwMode="auto">
            <a:xfrm flipH="1">
              <a:off x="2722" y="2597"/>
              <a:ext cx="461" cy="4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8" name="Arc 29"/>
            <p:cNvSpPr>
              <a:spLocks/>
            </p:cNvSpPr>
            <p:nvPr/>
          </p:nvSpPr>
          <p:spPr bwMode="auto">
            <a:xfrm flipV="1">
              <a:off x="2719" y="2453"/>
              <a:ext cx="882" cy="585"/>
            </a:xfrm>
            <a:custGeom>
              <a:avLst/>
              <a:gdLst>
                <a:gd name="T0" fmla="*/ 0 w 39442"/>
                <a:gd name="T1" fmla="*/ 0 h 42878"/>
                <a:gd name="T2" fmla="*/ 0 w 39442"/>
                <a:gd name="T3" fmla="*/ 0 h 42878"/>
                <a:gd name="T4" fmla="*/ 0 w 39442"/>
                <a:gd name="T5" fmla="*/ 0 h 42878"/>
                <a:gd name="T6" fmla="*/ 0 60000 65536"/>
                <a:gd name="T7" fmla="*/ 0 60000 65536"/>
                <a:gd name="T8" fmla="*/ 0 60000 65536"/>
                <a:gd name="T9" fmla="*/ 0 w 39442"/>
                <a:gd name="T10" fmla="*/ 0 h 42878"/>
                <a:gd name="T11" fmla="*/ 39442 w 39442"/>
                <a:gd name="T12" fmla="*/ 42878 h 428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9442" h="42878" fill="none" extrusionOk="0">
                  <a:moveTo>
                    <a:pt x="21557" y="-1"/>
                  </a:moveTo>
                  <a:cubicBezTo>
                    <a:pt x="31896" y="1805"/>
                    <a:pt x="39442" y="10781"/>
                    <a:pt x="39442" y="21278"/>
                  </a:cubicBezTo>
                  <a:cubicBezTo>
                    <a:pt x="39442" y="33207"/>
                    <a:pt x="29771" y="42878"/>
                    <a:pt x="17842" y="42878"/>
                  </a:cubicBezTo>
                  <a:cubicBezTo>
                    <a:pt x="10702" y="42878"/>
                    <a:pt x="4024" y="39350"/>
                    <a:pt x="0" y="33452"/>
                  </a:cubicBezTo>
                </a:path>
                <a:path w="39442" h="42878" stroke="0" extrusionOk="0">
                  <a:moveTo>
                    <a:pt x="21557" y="-1"/>
                  </a:moveTo>
                  <a:cubicBezTo>
                    <a:pt x="31896" y="1805"/>
                    <a:pt x="39442" y="10781"/>
                    <a:pt x="39442" y="21278"/>
                  </a:cubicBezTo>
                  <a:cubicBezTo>
                    <a:pt x="39442" y="33207"/>
                    <a:pt x="29771" y="42878"/>
                    <a:pt x="17842" y="42878"/>
                  </a:cubicBezTo>
                  <a:cubicBezTo>
                    <a:pt x="10702" y="42878"/>
                    <a:pt x="4024" y="39350"/>
                    <a:pt x="0" y="33452"/>
                  </a:cubicBezTo>
                  <a:lnTo>
                    <a:pt x="17842" y="21278"/>
                  </a:lnTo>
                  <a:lnTo>
                    <a:pt x="21557" y="-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9" name="Oval 30"/>
            <p:cNvSpPr>
              <a:spLocks noChangeArrowheads="1"/>
            </p:cNvSpPr>
            <p:nvPr/>
          </p:nvSpPr>
          <p:spPr bwMode="auto">
            <a:xfrm>
              <a:off x="2691" y="2545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210" name="Oval 31"/>
            <p:cNvSpPr>
              <a:spLocks noChangeArrowheads="1"/>
            </p:cNvSpPr>
            <p:nvPr/>
          </p:nvSpPr>
          <p:spPr bwMode="auto">
            <a:xfrm>
              <a:off x="2675" y="299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211" name="Oval 32"/>
            <p:cNvSpPr>
              <a:spLocks noChangeArrowheads="1"/>
            </p:cNvSpPr>
            <p:nvPr/>
          </p:nvSpPr>
          <p:spPr bwMode="auto">
            <a:xfrm>
              <a:off x="3152" y="3005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212" name="Oval 33"/>
            <p:cNvSpPr>
              <a:spLocks noChangeArrowheads="1"/>
            </p:cNvSpPr>
            <p:nvPr/>
          </p:nvSpPr>
          <p:spPr bwMode="auto">
            <a:xfrm>
              <a:off x="3144" y="255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</p:grp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5154613" y="1874838"/>
            <a:ext cx="957262" cy="884237"/>
            <a:chOff x="3589" y="1217"/>
            <a:chExt cx="603" cy="557"/>
          </a:xfrm>
        </p:grpSpPr>
        <p:sp>
          <p:nvSpPr>
            <p:cNvPr id="7202" name="AutoShape 35"/>
            <p:cNvSpPr>
              <a:spLocks noChangeArrowheads="1"/>
            </p:cNvSpPr>
            <p:nvPr/>
          </p:nvSpPr>
          <p:spPr bwMode="auto">
            <a:xfrm>
              <a:off x="3619" y="1238"/>
              <a:ext cx="565" cy="503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203" name="Oval 36"/>
            <p:cNvSpPr>
              <a:spLocks noChangeArrowheads="1"/>
            </p:cNvSpPr>
            <p:nvPr/>
          </p:nvSpPr>
          <p:spPr bwMode="auto">
            <a:xfrm>
              <a:off x="3855" y="121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204" name="Oval 37"/>
            <p:cNvSpPr>
              <a:spLocks noChangeArrowheads="1"/>
            </p:cNvSpPr>
            <p:nvPr/>
          </p:nvSpPr>
          <p:spPr bwMode="auto">
            <a:xfrm>
              <a:off x="4110" y="169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205" name="Oval 38"/>
            <p:cNvSpPr>
              <a:spLocks noChangeArrowheads="1"/>
            </p:cNvSpPr>
            <p:nvPr/>
          </p:nvSpPr>
          <p:spPr bwMode="auto">
            <a:xfrm>
              <a:off x="3589" y="1682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</p:grp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6905625" y="1898650"/>
            <a:ext cx="887413" cy="862013"/>
            <a:chOff x="4350" y="1196"/>
            <a:chExt cx="559" cy="543"/>
          </a:xfrm>
        </p:grpSpPr>
        <p:sp>
          <p:nvSpPr>
            <p:cNvPr id="7197" name="Rectangle 40"/>
            <p:cNvSpPr>
              <a:spLocks noChangeArrowheads="1"/>
            </p:cNvSpPr>
            <p:nvPr/>
          </p:nvSpPr>
          <p:spPr bwMode="auto">
            <a:xfrm>
              <a:off x="4397" y="1240"/>
              <a:ext cx="469" cy="4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98" name="Oval 41"/>
            <p:cNvSpPr>
              <a:spLocks noChangeArrowheads="1"/>
            </p:cNvSpPr>
            <p:nvPr/>
          </p:nvSpPr>
          <p:spPr bwMode="auto">
            <a:xfrm>
              <a:off x="4366" y="1196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99" name="Oval 42"/>
            <p:cNvSpPr>
              <a:spLocks noChangeArrowheads="1"/>
            </p:cNvSpPr>
            <p:nvPr/>
          </p:nvSpPr>
          <p:spPr bwMode="auto">
            <a:xfrm>
              <a:off x="4350" y="1648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200" name="Oval 43"/>
            <p:cNvSpPr>
              <a:spLocks noChangeArrowheads="1"/>
            </p:cNvSpPr>
            <p:nvPr/>
          </p:nvSpPr>
          <p:spPr bwMode="auto">
            <a:xfrm>
              <a:off x="4827" y="1656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201" name="Oval 44"/>
            <p:cNvSpPr>
              <a:spLocks noChangeArrowheads="1"/>
            </p:cNvSpPr>
            <p:nvPr/>
          </p:nvSpPr>
          <p:spPr bwMode="auto">
            <a:xfrm>
              <a:off x="4819" y="1204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</p:grpSp>
      <p:grpSp>
        <p:nvGrpSpPr>
          <p:cNvPr id="5" name="Group 45"/>
          <p:cNvGrpSpPr>
            <a:grpSpLocks/>
          </p:cNvGrpSpPr>
          <p:nvPr/>
        </p:nvGrpSpPr>
        <p:grpSpPr bwMode="auto">
          <a:xfrm>
            <a:off x="6875463" y="3613150"/>
            <a:ext cx="1562100" cy="1004888"/>
            <a:chOff x="4331" y="1988"/>
            <a:chExt cx="984" cy="633"/>
          </a:xfrm>
        </p:grpSpPr>
        <p:cxnSp>
          <p:nvCxnSpPr>
            <p:cNvPr id="7186" name="AutoShape 46"/>
            <p:cNvCxnSpPr>
              <a:cxnSpLocks noChangeShapeType="1"/>
              <a:stCxn id="7188" idx="1"/>
              <a:endCxn id="7192" idx="2"/>
            </p:cNvCxnSpPr>
            <p:nvPr/>
          </p:nvCxnSpPr>
          <p:spPr bwMode="auto">
            <a:xfrm flipV="1">
              <a:off x="4732" y="2580"/>
              <a:ext cx="501" cy="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87" name="AutoShape 47"/>
            <p:cNvCxnSpPr>
              <a:cxnSpLocks noChangeShapeType="1"/>
              <a:stCxn id="7190" idx="4"/>
              <a:endCxn id="7193" idx="0"/>
            </p:cNvCxnSpPr>
            <p:nvPr/>
          </p:nvCxnSpPr>
          <p:spPr bwMode="auto">
            <a:xfrm flipH="1">
              <a:off x="5023" y="2071"/>
              <a:ext cx="6" cy="2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188" name="Line 48"/>
            <p:cNvSpPr>
              <a:spLocks noChangeShapeType="1"/>
            </p:cNvSpPr>
            <p:nvPr/>
          </p:nvSpPr>
          <p:spPr bwMode="auto">
            <a:xfrm flipH="1">
              <a:off x="4731" y="2395"/>
              <a:ext cx="287" cy="1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AutoShape 49"/>
            <p:cNvSpPr>
              <a:spLocks noChangeArrowheads="1"/>
            </p:cNvSpPr>
            <p:nvPr/>
          </p:nvSpPr>
          <p:spPr bwMode="auto">
            <a:xfrm>
              <a:off x="4331" y="2205"/>
              <a:ext cx="247" cy="197"/>
            </a:xfrm>
            <a:prstGeom prst="rightArrow">
              <a:avLst>
                <a:gd name="adj1" fmla="val 50000"/>
                <a:gd name="adj2" fmla="val 31345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90" name="Oval 50"/>
            <p:cNvSpPr>
              <a:spLocks noChangeArrowheads="1"/>
            </p:cNvSpPr>
            <p:nvPr/>
          </p:nvSpPr>
          <p:spPr bwMode="auto">
            <a:xfrm>
              <a:off x="4988" y="1988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91" name="Oval 51"/>
            <p:cNvSpPr>
              <a:spLocks noChangeArrowheads="1"/>
            </p:cNvSpPr>
            <p:nvPr/>
          </p:nvSpPr>
          <p:spPr bwMode="auto">
            <a:xfrm>
              <a:off x="4684" y="2530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92" name="Oval 52"/>
            <p:cNvSpPr>
              <a:spLocks noChangeArrowheads="1"/>
            </p:cNvSpPr>
            <p:nvPr/>
          </p:nvSpPr>
          <p:spPr bwMode="auto">
            <a:xfrm>
              <a:off x="5233" y="2538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93" name="Oval 53"/>
            <p:cNvSpPr>
              <a:spLocks noChangeArrowheads="1"/>
            </p:cNvSpPr>
            <p:nvPr/>
          </p:nvSpPr>
          <p:spPr bwMode="auto">
            <a:xfrm>
              <a:off x="4982" y="234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7194" name="AutoShape 54"/>
            <p:cNvCxnSpPr>
              <a:cxnSpLocks noChangeShapeType="1"/>
              <a:stCxn id="7193" idx="5"/>
              <a:endCxn id="7192" idx="1"/>
            </p:cNvCxnSpPr>
            <p:nvPr/>
          </p:nvCxnSpPr>
          <p:spPr bwMode="auto">
            <a:xfrm>
              <a:off x="5052" y="2418"/>
              <a:ext cx="193" cy="1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95" name="AutoShape 55"/>
            <p:cNvCxnSpPr>
              <a:cxnSpLocks noChangeShapeType="1"/>
              <a:stCxn id="7191" idx="0"/>
              <a:endCxn id="7190" idx="3"/>
            </p:cNvCxnSpPr>
            <p:nvPr/>
          </p:nvCxnSpPr>
          <p:spPr bwMode="auto">
            <a:xfrm flipV="1">
              <a:off x="4725" y="2059"/>
              <a:ext cx="275" cy="47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96" name="AutoShape 56"/>
            <p:cNvCxnSpPr>
              <a:cxnSpLocks noChangeShapeType="1"/>
              <a:stCxn id="7192" idx="0"/>
              <a:endCxn id="7190" idx="5"/>
            </p:cNvCxnSpPr>
            <p:nvPr/>
          </p:nvCxnSpPr>
          <p:spPr bwMode="auto">
            <a:xfrm flipH="1" flipV="1">
              <a:off x="5058" y="2059"/>
              <a:ext cx="216" cy="4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6419850" y="5205413"/>
            <a:ext cx="1019175" cy="890587"/>
            <a:chOff x="3497" y="2380"/>
            <a:chExt cx="642" cy="561"/>
          </a:xfrm>
        </p:grpSpPr>
        <p:sp>
          <p:nvSpPr>
            <p:cNvPr id="7179" name="AutoShape 54"/>
            <p:cNvSpPr>
              <a:spLocks noChangeArrowheads="1"/>
            </p:cNvSpPr>
            <p:nvPr/>
          </p:nvSpPr>
          <p:spPr bwMode="auto">
            <a:xfrm>
              <a:off x="3539" y="2413"/>
              <a:ext cx="560" cy="493"/>
            </a:xfrm>
            <a:prstGeom prst="hexagon">
              <a:avLst>
                <a:gd name="adj" fmla="val 28398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80" name="Oval 55"/>
            <p:cNvSpPr>
              <a:spLocks noChangeArrowheads="1"/>
            </p:cNvSpPr>
            <p:nvPr/>
          </p:nvSpPr>
          <p:spPr bwMode="auto">
            <a:xfrm>
              <a:off x="3629" y="285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81" name="Oval 56"/>
            <p:cNvSpPr>
              <a:spLocks noChangeArrowheads="1"/>
            </p:cNvSpPr>
            <p:nvPr/>
          </p:nvSpPr>
          <p:spPr bwMode="auto">
            <a:xfrm>
              <a:off x="3497" y="262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82" name="Oval 57"/>
            <p:cNvSpPr>
              <a:spLocks noChangeArrowheads="1"/>
            </p:cNvSpPr>
            <p:nvPr/>
          </p:nvSpPr>
          <p:spPr bwMode="auto">
            <a:xfrm>
              <a:off x="3637" y="2380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83" name="Oval 58"/>
            <p:cNvSpPr>
              <a:spLocks noChangeArrowheads="1"/>
            </p:cNvSpPr>
            <p:nvPr/>
          </p:nvSpPr>
          <p:spPr bwMode="auto">
            <a:xfrm>
              <a:off x="3900" y="2380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84" name="Oval 59"/>
            <p:cNvSpPr>
              <a:spLocks noChangeArrowheads="1"/>
            </p:cNvSpPr>
            <p:nvPr/>
          </p:nvSpPr>
          <p:spPr bwMode="auto">
            <a:xfrm>
              <a:off x="4057" y="262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85" name="Oval 60"/>
            <p:cNvSpPr>
              <a:spLocks noChangeArrowheads="1"/>
            </p:cNvSpPr>
            <p:nvPr/>
          </p:nvSpPr>
          <p:spPr bwMode="auto">
            <a:xfrm>
              <a:off x="3909" y="2858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</p:grpSp>
      <p:sp>
        <p:nvSpPr>
          <p:cNvPr id="80" name="文字方塊 79"/>
          <p:cNvSpPr txBox="1">
            <a:spLocks noChangeArrowheads="1"/>
          </p:cNvSpPr>
          <p:nvPr/>
        </p:nvSpPr>
        <p:spPr bwMode="auto">
          <a:xfrm>
            <a:off x="5246688" y="2903538"/>
            <a:ext cx="31194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FF0000"/>
                </a:solidFill>
              </a:rPr>
              <a:t>Note: the number is not affected by the drawing!</a:t>
            </a:r>
            <a:endParaRPr lang="zh-TW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6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6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36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36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36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36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36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36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36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0" fill="hold"/>
                                        <p:tgtEl>
                                          <p:spTgt spid="436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0" fill="hold"/>
                                        <p:tgtEl>
                                          <p:spTgt spid="436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27" grpId="0" build="p" autoUpdateAnimBg="0"/>
      <p:bldP spid="436249" grpId="0" build="allAtOnce" autoUpdateAnimBg="0"/>
      <p:bldP spid="8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Euler’s Formula for Planar Graphs</a:t>
            </a:r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6363"/>
            <a:ext cx="8229600" cy="22733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/>
              <a:t>Euler’s Formula for </a:t>
            </a:r>
            <a:r>
              <a:rPr lang="en-US" dirty="0">
                <a:solidFill>
                  <a:srgbClr val="FF0000"/>
                </a:solidFill>
              </a:rPr>
              <a:t>connected planar</a:t>
            </a:r>
            <a:r>
              <a:rPr lang="en-US" dirty="0"/>
              <a:t> </a:t>
            </a:r>
            <a:r>
              <a:rPr lang="en-US" dirty="0">
                <a:solidFill>
                  <a:srgbClr val="7030A0"/>
                </a:solidFill>
              </a:rPr>
              <a:t>simple</a:t>
            </a:r>
            <a:r>
              <a:rPr lang="en-US" dirty="0"/>
              <a:t> graph with </a:t>
            </a:r>
            <a:r>
              <a:rPr lang="en-US" i="1" dirty="0"/>
              <a:t>v</a:t>
            </a:r>
            <a:r>
              <a:rPr lang="en-US" dirty="0"/>
              <a:t> vertices, </a:t>
            </a:r>
            <a:r>
              <a:rPr lang="en-US" i="1" dirty="0"/>
              <a:t>e</a:t>
            </a:r>
            <a:r>
              <a:rPr lang="en-US" dirty="0"/>
              <a:t> edges and </a:t>
            </a:r>
            <a:r>
              <a:rPr lang="en-US" i="1" dirty="0"/>
              <a:t>r</a:t>
            </a:r>
            <a:r>
              <a:rPr lang="en-US" dirty="0"/>
              <a:t> regions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sz="32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= </a:t>
            </a:r>
            <a:r>
              <a:rPr lang="en-US" sz="32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– </a:t>
            </a:r>
            <a:r>
              <a:rPr lang="en-US" sz="32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+ 2</a:t>
            </a:r>
            <a:endParaRPr lang="en-US" sz="32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/>
              <a:t>Hypercube Q3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/>
              <a:t>		</a:t>
            </a:r>
            <a:r>
              <a:rPr lang="en-US" i="1" dirty="0"/>
              <a:t>v</a:t>
            </a:r>
            <a:r>
              <a:rPr lang="en-US" dirty="0"/>
              <a:t> = 8, </a:t>
            </a:r>
            <a:r>
              <a:rPr lang="en-US" i="1" dirty="0"/>
              <a:t>e</a:t>
            </a:r>
            <a:r>
              <a:rPr lang="en-US" dirty="0"/>
              <a:t> = 12, </a:t>
            </a:r>
            <a:r>
              <a:rPr lang="en-US" i="1" dirty="0"/>
              <a:t>r</a:t>
            </a:r>
            <a:r>
              <a:rPr lang="en-US" dirty="0"/>
              <a:t> = 6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983413" y="4191000"/>
            <a:ext cx="1108075" cy="1046163"/>
            <a:chOff x="3625" y="3306"/>
            <a:chExt cx="698" cy="659"/>
          </a:xfrm>
        </p:grpSpPr>
        <p:sp>
          <p:nvSpPr>
            <p:cNvPr id="8225" name="Oval 5"/>
            <p:cNvSpPr>
              <a:spLocks noChangeArrowheads="1"/>
            </p:cNvSpPr>
            <p:nvPr/>
          </p:nvSpPr>
          <p:spPr bwMode="auto">
            <a:xfrm>
              <a:off x="3625" y="3450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8226" name="Oval 6"/>
            <p:cNvSpPr>
              <a:spLocks noChangeArrowheads="1"/>
            </p:cNvSpPr>
            <p:nvPr/>
          </p:nvSpPr>
          <p:spPr bwMode="auto">
            <a:xfrm>
              <a:off x="4241" y="3306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8227" name="Oval 7"/>
            <p:cNvSpPr>
              <a:spLocks noChangeArrowheads="1"/>
            </p:cNvSpPr>
            <p:nvPr/>
          </p:nvSpPr>
          <p:spPr bwMode="auto">
            <a:xfrm>
              <a:off x="4057" y="3882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8228" name="AutoShape 8"/>
            <p:cNvCxnSpPr>
              <a:cxnSpLocks noChangeShapeType="1"/>
              <a:stCxn id="8225" idx="5"/>
              <a:endCxn id="8227" idx="2"/>
            </p:cNvCxnSpPr>
            <p:nvPr/>
          </p:nvCxnSpPr>
          <p:spPr bwMode="auto">
            <a:xfrm rot="16200000" flipH="1">
              <a:off x="3674" y="3542"/>
              <a:ext cx="403" cy="362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9" name="AutoShape 9"/>
            <p:cNvCxnSpPr>
              <a:cxnSpLocks noChangeShapeType="1"/>
              <a:stCxn id="8227" idx="6"/>
              <a:endCxn id="8225" idx="6"/>
            </p:cNvCxnSpPr>
            <p:nvPr/>
          </p:nvCxnSpPr>
          <p:spPr bwMode="auto">
            <a:xfrm flipH="1" flipV="1">
              <a:off x="3707" y="3492"/>
              <a:ext cx="432" cy="432"/>
            </a:xfrm>
            <a:prstGeom prst="curvedConnector3">
              <a:avLst>
                <a:gd name="adj1" fmla="val 1342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0" name="AutoShape 10"/>
            <p:cNvCxnSpPr>
              <a:cxnSpLocks noChangeShapeType="1"/>
            </p:cNvCxnSpPr>
            <p:nvPr/>
          </p:nvCxnSpPr>
          <p:spPr bwMode="auto">
            <a:xfrm flipV="1">
              <a:off x="3691" y="3348"/>
              <a:ext cx="574" cy="1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38283" name="Rectangle 11"/>
          <p:cNvSpPr>
            <a:spLocks noChangeArrowheads="1"/>
          </p:cNvSpPr>
          <p:nvPr/>
        </p:nvSpPr>
        <p:spPr bwMode="auto">
          <a:xfrm>
            <a:off x="457200" y="3484563"/>
            <a:ext cx="6629400" cy="312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TW" sz="2400"/>
              <a:t>single edge	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TW" sz="2400"/>
              <a:t>		</a:t>
            </a:r>
            <a:r>
              <a:rPr lang="en-US" altLang="zh-TW" sz="2400" i="1"/>
              <a:t>v</a:t>
            </a:r>
            <a:r>
              <a:rPr lang="en-US" altLang="zh-TW" sz="2400"/>
              <a:t> = 2, </a:t>
            </a:r>
            <a:r>
              <a:rPr lang="en-US" altLang="zh-TW" sz="2400" i="1"/>
              <a:t>e</a:t>
            </a:r>
            <a:r>
              <a:rPr lang="en-US" altLang="zh-TW" sz="2400"/>
              <a:t> = 1, </a:t>
            </a:r>
            <a:r>
              <a:rPr lang="en-US" altLang="zh-TW" sz="2400" i="1"/>
              <a:t>r</a:t>
            </a:r>
            <a:r>
              <a:rPr lang="en-US" altLang="zh-TW" sz="2400"/>
              <a:t> = 1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TW" sz="2400"/>
              <a:t>single vertex 	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TW" sz="2400"/>
              <a:t>		</a:t>
            </a:r>
            <a:r>
              <a:rPr lang="en-US" altLang="zh-TW" sz="2400" i="1"/>
              <a:t>v</a:t>
            </a:r>
            <a:r>
              <a:rPr lang="en-US" altLang="zh-TW" sz="2400"/>
              <a:t> = 1, </a:t>
            </a:r>
            <a:r>
              <a:rPr lang="en-US" altLang="zh-TW" sz="2400" i="1"/>
              <a:t>e</a:t>
            </a:r>
            <a:r>
              <a:rPr lang="en-US" altLang="zh-TW" sz="2400"/>
              <a:t> = 0, </a:t>
            </a:r>
            <a:r>
              <a:rPr lang="en-US" altLang="zh-TW" sz="2400" i="1"/>
              <a:t>r</a:t>
            </a:r>
            <a:r>
              <a:rPr lang="en-US" altLang="zh-TW" sz="2400"/>
              <a:t> = 1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TW" sz="2400"/>
              <a:t>multigraph (in fact, it applies to multigraph too)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TW" sz="2400"/>
              <a:t>		</a:t>
            </a:r>
            <a:r>
              <a:rPr lang="en-US" altLang="zh-TW" sz="2400" i="1"/>
              <a:t>v</a:t>
            </a:r>
            <a:r>
              <a:rPr lang="en-US" altLang="zh-TW" sz="2400"/>
              <a:t> = 3, </a:t>
            </a:r>
            <a:r>
              <a:rPr lang="en-US" altLang="zh-TW" sz="2400" i="1"/>
              <a:t>e</a:t>
            </a:r>
            <a:r>
              <a:rPr lang="en-US" altLang="zh-TW" sz="2400"/>
              <a:t> = 3, </a:t>
            </a:r>
            <a:r>
              <a:rPr lang="en-US" altLang="zh-TW" sz="2400" i="1"/>
              <a:t>r</a:t>
            </a:r>
            <a:r>
              <a:rPr lang="en-US" altLang="zh-TW" sz="2400"/>
              <a:t> = 2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7427913" y="5756275"/>
            <a:ext cx="457200" cy="657225"/>
            <a:chOff x="4976" y="3266"/>
            <a:chExt cx="288" cy="414"/>
          </a:xfrm>
        </p:grpSpPr>
        <p:sp>
          <p:nvSpPr>
            <p:cNvPr id="8223" name="Oval 13"/>
            <p:cNvSpPr>
              <a:spLocks noChangeArrowheads="1"/>
            </p:cNvSpPr>
            <p:nvPr/>
          </p:nvSpPr>
          <p:spPr bwMode="auto">
            <a:xfrm>
              <a:off x="4976" y="3320"/>
              <a:ext cx="288" cy="36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 altLang="zh-TW"/>
            </a:p>
          </p:txBody>
        </p:sp>
        <p:sp>
          <p:nvSpPr>
            <p:cNvPr id="8224" name="Oval 14"/>
            <p:cNvSpPr>
              <a:spLocks noChangeArrowheads="1"/>
            </p:cNvSpPr>
            <p:nvPr/>
          </p:nvSpPr>
          <p:spPr bwMode="auto">
            <a:xfrm>
              <a:off x="5081" y="3266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</p:grpSp>
      <p:sp>
        <p:nvSpPr>
          <p:cNvPr id="438287" name="Rectangle 15"/>
          <p:cNvSpPr>
            <a:spLocks noChangeArrowheads="1"/>
          </p:cNvSpPr>
          <p:nvPr/>
        </p:nvSpPr>
        <p:spPr bwMode="auto">
          <a:xfrm>
            <a:off x="457200" y="6102350"/>
            <a:ext cx="605790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TW" sz="2400"/>
              <a:t>Also to single loop: </a:t>
            </a:r>
            <a:r>
              <a:rPr lang="en-US" altLang="zh-TW" sz="2400" i="1"/>
              <a:t>v</a:t>
            </a:r>
            <a:r>
              <a:rPr lang="en-US" altLang="zh-TW" sz="2400"/>
              <a:t> = 1, </a:t>
            </a:r>
            <a:r>
              <a:rPr lang="en-US" altLang="zh-TW" sz="2400" i="1"/>
              <a:t>e</a:t>
            </a:r>
            <a:r>
              <a:rPr lang="en-US" altLang="zh-TW" sz="2400"/>
              <a:t> = 1, </a:t>
            </a:r>
            <a:r>
              <a:rPr lang="en-US" altLang="zh-TW" sz="2400" i="1"/>
              <a:t>r</a:t>
            </a:r>
            <a:r>
              <a:rPr lang="en-US" altLang="zh-TW" sz="2400"/>
              <a:t> = 2</a:t>
            </a:r>
          </a:p>
        </p:txBody>
      </p:sp>
      <p:sp>
        <p:nvSpPr>
          <p:cNvPr id="26632" name="Rectangle 16"/>
          <p:cNvSpPr>
            <a:spLocks noChangeArrowheads="1"/>
          </p:cNvSpPr>
          <p:nvPr/>
        </p:nvSpPr>
        <p:spPr bwMode="auto">
          <a:xfrm rot="-1295120">
            <a:off x="4568825" y="3560763"/>
            <a:ext cx="4449763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TW" sz="4800">
                <a:solidFill>
                  <a:srgbClr val="99FF99"/>
                </a:solidFill>
                <a:latin typeface="CAC Moose"/>
                <a:ea typeface="MS Song"/>
                <a:cs typeface="MS Song"/>
              </a:rPr>
              <a:t>How to prove?</a:t>
            </a:r>
            <a:r>
              <a:rPr lang="en-US" altLang="zh-TW" sz="2400">
                <a:solidFill>
                  <a:srgbClr val="99FF99"/>
                </a:solidFill>
              </a:rPr>
              <a:t> 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6905625" y="2028825"/>
            <a:ext cx="1811338" cy="1282700"/>
            <a:chOff x="3617" y="1967"/>
            <a:chExt cx="1141" cy="808"/>
          </a:xfrm>
        </p:grpSpPr>
        <p:sp>
          <p:nvSpPr>
            <p:cNvPr id="8203" name="Rectangle 5"/>
            <p:cNvSpPr>
              <a:spLocks noChangeArrowheads="1"/>
            </p:cNvSpPr>
            <p:nvPr/>
          </p:nvSpPr>
          <p:spPr bwMode="auto">
            <a:xfrm>
              <a:off x="3642" y="1990"/>
              <a:ext cx="823" cy="74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8204" name="Rectangle 6"/>
            <p:cNvSpPr>
              <a:spLocks noChangeArrowheads="1"/>
            </p:cNvSpPr>
            <p:nvPr/>
          </p:nvSpPr>
          <p:spPr bwMode="auto">
            <a:xfrm>
              <a:off x="3859" y="2187"/>
              <a:ext cx="403" cy="35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8205" name="Line 7"/>
            <p:cNvSpPr>
              <a:spLocks noChangeShapeType="1"/>
            </p:cNvSpPr>
            <p:nvPr/>
          </p:nvSpPr>
          <p:spPr bwMode="auto">
            <a:xfrm>
              <a:off x="3642" y="1996"/>
              <a:ext cx="207" cy="1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Line 8"/>
            <p:cNvSpPr>
              <a:spLocks noChangeShapeType="1"/>
            </p:cNvSpPr>
            <p:nvPr/>
          </p:nvSpPr>
          <p:spPr bwMode="auto">
            <a:xfrm>
              <a:off x="4276" y="2548"/>
              <a:ext cx="189" cy="1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Line 9"/>
            <p:cNvSpPr>
              <a:spLocks noChangeShapeType="1"/>
            </p:cNvSpPr>
            <p:nvPr/>
          </p:nvSpPr>
          <p:spPr bwMode="auto">
            <a:xfrm flipV="1">
              <a:off x="4254" y="1996"/>
              <a:ext cx="207" cy="1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Line 10"/>
            <p:cNvSpPr>
              <a:spLocks noChangeShapeType="1"/>
            </p:cNvSpPr>
            <p:nvPr/>
          </p:nvSpPr>
          <p:spPr bwMode="auto">
            <a:xfrm flipV="1">
              <a:off x="3638" y="2564"/>
              <a:ext cx="211" cy="1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Text Box 11"/>
            <p:cNvSpPr txBox="1">
              <a:spLocks noChangeArrowheads="1"/>
            </p:cNvSpPr>
            <p:nvPr/>
          </p:nvSpPr>
          <p:spPr bwMode="auto">
            <a:xfrm>
              <a:off x="3953" y="2297"/>
              <a:ext cx="2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400"/>
                <a:t>R</a:t>
              </a:r>
              <a:r>
                <a:rPr lang="en-US" altLang="zh-TW" sz="1400" baseline="-25000"/>
                <a:t>3</a:t>
              </a:r>
            </a:p>
          </p:txBody>
        </p:sp>
        <p:sp>
          <p:nvSpPr>
            <p:cNvPr id="8210" name="Text Box 12"/>
            <p:cNvSpPr txBox="1">
              <a:spLocks noChangeArrowheads="1"/>
            </p:cNvSpPr>
            <p:nvPr/>
          </p:nvSpPr>
          <p:spPr bwMode="auto">
            <a:xfrm>
              <a:off x="3953" y="1983"/>
              <a:ext cx="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400"/>
                <a:t>R</a:t>
              </a:r>
              <a:r>
                <a:rPr lang="en-US" altLang="zh-TW" sz="1400" baseline="-25000"/>
                <a:t>1</a:t>
              </a:r>
            </a:p>
          </p:txBody>
        </p:sp>
        <p:sp>
          <p:nvSpPr>
            <p:cNvPr id="8211" name="Text Box 13"/>
            <p:cNvSpPr txBox="1">
              <a:spLocks noChangeArrowheads="1"/>
            </p:cNvSpPr>
            <p:nvPr/>
          </p:nvSpPr>
          <p:spPr bwMode="auto">
            <a:xfrm>
              <a:off x="3639" y="2282"/>
              <a:ext cx="24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400"/>
                <a:t>R</a:t>
              </a:r>
              <a:r>
                <a:rPr lang="en-US" altLang="zh-TW" sz="1400" baseline="-25000"/>
                <a:t>2</a:t>
              </a:r>
            </a:p>
          </p:txBody>
        </p:sp>
        <p:sp>
          <p:nvSpPr>
            <p:cNvPr id="8212" name="Text Box 14"/>
            <p:cNvSpPr txBox="1">
              <a:spLocks noChangeArrowheads="1"/>
            </p:cNvSpPr>
            <p:nvPr/>
          </p:nvSpPr>
          <p:spPr bwMode="auto">
            <a:xfrm>
              <a:off x="4246" y="2303"/>
              <a:ext cx="2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400"/>
                <a:t>R</a:t>
              </a:r>
              <a:r>
                <a:rPr lang="en-US" altLang="zh-TW" sz="1400" baseline="-25000"/>
                <a:t>4</a:t>
              </a:r>
            </a:p>
          </p:txBody>
        </p:sp>
        <p:sp>
          <p:nvSpPr>
            <p:cNvPr id="8213" name="Text Box 15"/>
            <p:cNvSpPr txBox="1">
              <a:spLocks noChangeArrowheads="1"/>
            </p:cNvSpPr>
            <p:nvPr/>
          </p:nvSpPr>
          <p:spPr bwMode="auto">
            <a:xfrm>
              <a:off x="3952" y="2532"/>
              <a:ext cx="24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400"/>
                <a:t>R</a:t>
              </a:r>
              <a:r>
                <a:rPr lang="en-US" altLang="zh-TW" sz="1400" baseline="-25000"/>
                <a:t>5</a:t>
              </a:r>
            </a:p>
          </p:txBody>
        </p:sp>
        <p:sp>
          <p:nvSpPr>
            <p:cNvPr id="8214" name="Text Box 16"/>
            <p:cNvSpPr txBox="1">
              <a:spLocks noChangeArrowheads="1"/>
            </p:cNvSpPr>
            <p:nvPr/>
          </p:nvSpPr>
          <p:spPr bwMode="auto">
            <a:xfrm>
              <a:off x="4496" y="2306"/>
              <a:ext cx="26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400"/>
                <a:t>R</a:t>
              </a:r>
              <a:r>
                <a:rPr lang="en-US" altLang="zh-TW" sz="1400" baseline="-25000"/>
                <a:t>6</a:t>
              </a:r>
            </a:p>
          </p:txBody>
        </p:sp>
        <p:sp>
          <p:nvSpPr>
            <p:cNvPr id="8215" name="Oval 17"/>
            <p:cNvSpPr>
              <a:spLocks noChangeArrowheads="1"/>
            </p:cNvSpPr>
            <p:nvPr/>
          </p:nvSpPr>
          <p:spPr bwMode="auto">
            <a:xfrm>
              <a:off x="3622" y="1978"/>
              <a:ext cx="52" cy="5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8216" name="Oval 18"/>
            <p:cNvSpPr>
              <a:spLocks noChangeArrowheads="1"/>
            </p:cNvSpPr>
            <p:nvPr/>
          </p:nvSpPr>
          <p:spPr bwMode="auto">
            <a:xfrm>
              <a:off x="4435" y="1967"/>
              <a:ext cx="52" cy="5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8217" name="Oval 19"/>
            <p:cNvSpPr>
              <a:spLocks noChangeArrowheads="1"/>
            </p:cNvSpPr>
            <p:nvPr/>
          </p:nvSpPr>
          <p:spPr bwMode="auto">
            <a:xfrm>
              <a:off x="4233" y="2152"/>
              <a:ext cx="52" cy="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8218" name="Oval 20"/>
            <p:cNvSpPr>
              <a:spLocks noChangeArrowheads="1"/>
            </p:cNvSpPr>
            <p:nvPr/>
          </p:nvSpPr>
          <p:spPr bwMode="auto">
            <a:xfrm>
              <a:off x="3830" y="2157"/>
              <a:ext cx="51" cy="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8219" name="Oval 21"/>
            <p:cNvSpPr>
              <a:spLocks noChangeArrowheads="1"/>
            </p:cNvSpPr>
            <p:nvPr/>
          </p:nvSpPr>
          <p:spPr bwMode="auto">
            <a:xfrm>
              <a:off x="3825" y="2519"/>
              <a:ext cx="52" cy="5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8220" name="Oval 22"/>
            <p:cNvSpPr>
              <a:spLocks noChangeArrowheads="1"/>
            </p:cNvSpPr>
            <p:nvPr/>
          </p:nvSpPr>
          <p:spPr bwMode="auto">
            <a:xfrm>
              <a:off x="3617" y="2699"/>
              <a:ext cx="51" cy="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8221" name="Oval 23"/>
            <p:cNvSpPr>
              <a:spLocks noChangeArrowheads="1"/>
            </p:cNvSpPr>
            <p:nvPr/>
          </p:nvSpPr>
          <p:spPr bwMode="auto">
            <a:xfrm>
              <a:off x="4445" y="2720"/>
              <a:ext cx="52" cy="5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8222" name="Oval 24"/>
            <p:cNvSpPr>
              <a:spLocks noChangeArrowheads="1"/>
            </p:cNvSpPr>
            <p:nvPr/>
          </p:nvSpPr>
          <p:spPr bwMode="auto">
            <a:xfrm>
              <a:off x="4242" y="2524"/>
              <a:ext cx="51" cy="5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</p:grp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4041775" y="2162175"/>
            <a:ext cx="15287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FF"/>
                </a:solidFill>
              </a:rPr>
              <a:t>(r+v=e+2)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8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38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38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38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38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38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38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38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38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38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38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275" grpId="0" build="p" bldLvl="2" autoUpdateAnimBg="0"/>
      <p:bldP spid="438283" grpId="0" build="p" autoUpdateAnimBg="0"/>
      <p:bldP spid="438287" grpId="0" build="p" autoUpdateAnimBg="0"/>
      <p:bldP spid="266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Euler’s Formula for Connected Planar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 = e – v + 2.  Induction on which parameter?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88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837"/>
          </a:xfrm>
        </p:spPr>
        <p:txBody>
          <a:bodyPr/>
          <a:lstStyle/>
          <a:p>
            <a:pPr>
              <a:defRPr/>
            </a:pPr>
            <a:r>
              <a:rPr lang="en-US" altLang="zh-TW" dirty="0"/>
              <a:t>Examples</a:t>
            </a:r>
            <a:endParaRPr lang="zh-TW" altLang="en-US" dirty="0"/>
          </a:p>
        </p:txBody>
      </p:sp>
      <p:sp>
        <p:nvSpPr>
          <p:cNvPr id="9219" name="文字方塊 3"/>
          <p:cNvSpPr txBox="1">
            <a:spLocks noChangeArrowheads="1"/>
          </p:cNvSpPr>
          <p:nvPr/>
        </p:nvSpPr>
        <p:spPr bwMode="auto">
          <a:xfrm>
            <a:off x="492125" y="960438"/>
            <a:ext cx="8297863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200"/>
              <a:t>Q: Suppose that a connected planar simple graph 20 vertices, each of degree 3. Intro how many regions does a representation of this planar graph split the plane?</a:t>
            </a:r>
            <a:endParaRPr lang="zh-TW" altLang="en-US" sz="2200"/>
          </a:p>
        </p:txBody>
      </p:sp>
      <p:sp>
        <p:nvSpPr>
          <p:cNvPr id="5" name="文字方塊 4"/>
          <p:cNvSpPr txBox="1">
            <a:spLocks noChangeArrowheads="1"/>
          </p:cNvSpPr>
          <p:nvPr/>
        </p:nvSpPr>
        <p:spPr bwMode="auto">
          <a:xfrm>
            <a:off x="536575" y="2022475"/>
            <a:ext cx="456088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200">
                <a:solidFill>
                  <a:srgbClr val="0000FF"/>
                </a:solidFill>
              </a:rPr>
              <a:t>v = 20, e = 3 x 20/2 = 30</a:t>
            </a:r>
          </a:p>
          <a:p>
            <a:pPr eaLnBrk="1" hangingPunct="1"/>
            <a:r>
              <a:rPr lang="en-US" altLang="zh-TW" sz="2200">
                <a:solidFill>
                  <a:srgbClr val="0000FF"/>
                </a:solidFill>
              </a:rPr>
              <a:t>=&gt; r = e – v + 2 = 30 – 20 + 2 = 12.</a:t>
            </a:r>
            <a:endParaRPr lang="zh-TW" altLang="en-US" sz="2200">
              <a:solidFill>
                <a:srgbClr val="0000FF"/>
              </a:solidFill>
            </a:endParaRPr>
          </a:p>
        </p:txBody>
      </p:sp>
      <p:sp>
        <p:nvSpPr>
          <p:cNvPr id="6" name="文字方塊 5"/>
          <p:cNvSpPr txBox="1">
            <a:spLocks noChangeArrowheads="1"/>
          </p:cNvSpPr>
          <p:nvPr/>
        </p:nvSpPr>
        <p:spPr bwMode="auto">
          <a:xfrm>
            <a:off x="495300" y="2770188"/>
            <a:ext cx="8297863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200"/>
              <a:t>Q: In a connected planar simple graph, if each region is bounded by at least 3 edges, there are 10 regions, what is the minimum number of edges?</a:t>
            </a:r>
            <a:endParaRPr lang="zh-TW" altLang="en-US" sz="2200"/>
          </a:p>
        </p:txBody>
      </p:sp>
      <p:sp>
        <p:nvSpPr>
          <p:cNvPr id="37" name="文字方塊 36"/>
          <p:cNvSpPr txBox="1">
            <a:spLocks noChangeArrowheads="1"/>
          </p:cNvSpPr>
          <p:nvPr/>
        </p:nvSpPr>
        <p:spPr bwMode="auto">
          <a:xfrm>
            <a:off x="457200" y="4972050"/>
            <a:ext cx="4554538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200">
                <a:solidFill>
                  <a:srgbClr val="0000FF"/>
                </a:solidFill>
              </a:rPr>
              <a:t>There are e edges, so # of x’s = 2e</a:t>
            </a:r>
          </a:p>
          <a:p>
            <a:pPr eaLnBrk="1" hangingPunct="1"/>
            <a:r>
              <a:rPr lang="en-US" altLang="zh-TW" sz="2200">
                <a:solidFill>
                  <a:srgbClr val="0000FF"/>
                </a:solidFill>
              </a:rPr>
              <a:t>There are r regions, # of x’s </a:t>
            </a:r>
            <a:r>
              <a:rPr lang="en-US" altLang="zh-TW" sz="2200">
                <a:solidFill>
                  <a:srgbClr val="0000FF"/>
                </a:solidFill>
                <a:sym typeface="Symbol" pitchFamily="18" charset="2"/>
              </a:rPr>
              <a:t> 3r.</a:t>
            </a:r>
          </a:p>
          <a:p>
            <a:pPr eaLnBrk="1" hangingPunct="1"/>
            <a:r>
              <a:rPr lang="en-US" altLang="zh-TW" sz="2200">
                <a:solidFill>
                  <a:srgbClr val="0000FF"/>
                </a:solidFill>
                <a:sym typeface="Symbol" pitchFamily="18" charset="2"/>
              </a:rPr>
              <a:t>So, 2e  3r, r = 10, so e  15.</a:t>
            </a:r>
            <a:endParaRPr lang="zh-TW" altLang="en-US" sz="2200">
              <a:solidFill>
                <a:srgbClr val="0000FF"/>
              </a:solidFill>
            </a:endParaRPr>
          </a:p>
        </p:txBody>
      </p:sp>
      <p:grpSp>
        <p:nvGrpSpPr>
          <p:cNvPr id="3" name="群組 38"/>
          <p:cNvGrpSpPr>
            <a:grpSpLocks/>
          </p:cNvGrpSpPr>
          <p:nvPr/>
        </p:nvGrpSpPr>
        <p:grpSpPr bwMode="auto">
          <a:xfrm>
            <a:off x="484188" y="3902075"/>
            <a:ext cx="8191500" cy="2041525"/>
            <a:chOff x="484188" y="4302125"/>
            <a:chExt cx="8191500" cy="2041525"/>
          </a:xfrm>
        </p:grpSpPr>
        <p:sp>
          <p:nvSpPr>
            <p:cNvPr id="9236" name="文字方塊 6"/>
            <p:cNvSpPr txBox="1">
              <a:spLocks noChangeArrowheads="1"/>
            </p:cNvSpPr>
            <p:nvPr/>
          </p:nvSpPr>
          <p:spPr bwMode="auto">
            <a:xfrm>
              <a:off x="484188" y="4302125"/>
              <a:ext cx="8191500" cy="1107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sz="2200">
                  <a:solidFill>
                    <a:srgbClr val="0000FF"/>
                  </a:solidFill>
                </a:rPr>
                <a:t>Each edge touches 2 regions. If we put two “x” for each edge, one of each of these regions (see the figure), then each region has at least 3 “x”s. </a:t>
              </a:r>
              <a:endParaRPr lang="zh-TW" altLang="en-US" sz="2200">
                <a:solidFill>
                  <a:srgbClr val="0000FF"/>
                </a:solidFill>
              </a:endParaRPr>
            </a:p>
          </p:txBody>
        </p:sp>
        <p:grpSp>
          <p:nvGrpSpPr>
            <p:cNvPr id="9237" name="群組 37"/>
            <p:cNvGrpSpPr>
              <a:grpSpLocks/>
            </p:cNvGrpSpPr>
            <p:nvPr/>
          </p:nvGrpSpPr>
          <p:grpSpPr bwMode="auto">
            <a:xfrm>
              <a:off x="6533198" y="5339231"/>
              <a:ext cx="1001712" cy="1004419"/>
              <a:chOff x="6533198" y="5339231"/>
              <a:chExt cx="1001712" cy="1004419"/>
            </a:xfrm>
          </p:grpSpPr>
          <p:grpSp>
            <p:nvGrpSpPr>
              <p:cNvPr id="9238" name="群組 33"/>
              <p:cNvGrpSpPr>
                <a:grpSpLocks/>
              </p:cNvGrpSpPr>
              <p:nvPr/>
            </p:nvGrpSpPr>
            <p:grpSpPr bwMode="auto">
              <a:xfrm>
                <a:off x="6533198" y="5339231"/>
                <a:ext cx="1001712" cy="1004419"/>
                <a:chOff x="6533198" y="5339231"/>
                <a:chExt cx="1001712" cy="1004419"/>
              </a:xfrm>
            </p:grpSpPr>
            <p:cxnSp>
              <p:nvCxnSpPr>
                <p:cNvPr id="9241" name="AutoShape 56"/>
                <p:cNvCxnSpPr>
                  <a:cxnSpLocks noChangeShapeType="1"/>
                  <a:stCxn id="9247" idx="0"/>
                  <a:endCxn id="9245" idx="5"/>
                </p:cNvCxnSpPr>
                <p:nvPr/>
              </p:nvCxnSpPr>
              <p:spPr bwMode="auto">
                <a:xfrm flipH="1" flipV="1">
                  <a:off x="7126923" y="5451891"/>
                  <a:ext cx="342900" cy="760058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9242" name="AutoShape 46"/>
                <p:cNvCxnSpPr>
                  <a:cxnSpLocks noChangeShapeType="1"/>
                  <a:stCxn id="9244" idx="1"/>
                  <a:endCxn id="9247" idx="2"/>
                </p:cNvCxnSpPr>
                <p:nvPr/>
              </p:nvCxnSpPr>
              <p:spPr bwMode="auto">
                <a:xfrm flipV="1">
                  <a:off x="6609398" y="6278592"/>
                  <a:ext cx="795338" cy="3174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9243" name="AutoShape 47"/>
                <p:cNvCxnSpPr>
                  <a:cxnSpLocks noChangeShapeType="1"/>
                  <a:stCxn id="9245" idx="4"/>
                  <a:endCxn id="9248" idx="0"/>
                </p:cNvCxnSpPr>
                <p:nvPr/>
              </p:nvCxnSpPr>
              <p:spPr bwMode="auto">
                <a:xfrm flipH="1">
                  <a:off x="7071360" y="5470933"/>
                  <a:ext cx="9525" cy="43794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9244" name="Line 48"/>
                <p:cNvSpPr>
                  <a:spLocks noChangeShapeType="1"/>
                </p:cNvSpPr>
                <p:nvPr/>
              </p:nvSpPr>
              <p:spPr bwMode="auto">
                <a:xfrm flipH="1">
                  <a:off x="6607810" y="5985042"/>
                  <a:ext cx="455613" cy="29672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45" name="Oval 50"/>
                <p:cNvSpPr>
                  <a:spLocks noChangeArrowheads="1"/>
                </p:cNvSpPr>
                <p:nvPr/>
              </p:nvSpPr>
              <p:spPr bwMode="auto">
                <a:xfrm>
                  <a:off x="7015798" y="5339231"/>
                  <a:ext cx="130175" cy="13170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altLang="zh-TW" sz="2200"/>
                </a:p>
              </p:txBody>
            </p:sp>
            <p:sp>
              <p:nvSpPr>
                <p:cNvPr id="9246" name="Oval 51"/>
                <p:cNvSpPr>
                  <a:spLocks noChangeArrowheads="1"/>
                </p:cNvSpPr>
                <p:nvPr/>
              </p:nvSpPr>
              <p:spPr bwMode="auto">
                <a:xfrm>
                  <a:off x="6533198" y="6199254"/>
                  <a:ext cx="130175" cy="13170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altLang="zh-TW" sz="2200"/>
                </a:p>
              </p:txBody>
            </p:sp>
            <p:sp>
              <p:nvSpPr>
                <p:cNvPr id="9247" name="Oval 52"/>
                <p:cNvSpPr>
                  <a:spLocks noChangeArrowheads="1"/>
                </p:cNvSpPr>
                <p:nvPr/>
              </p:nvSpPr>
              <p:spPr bwMode="auto">
                <a:xfrm>
                  <a:off x="7404735" y="6211948"/>
                  <a:ext cx="130175" cy="13170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altLang="zh-TW" sz="2200"/>
                </a:p>
              </p:txBody>
            </p:sp>
            <p:sp>
              <p:nvSpPr>
                <p:cNvPr id="9248" name="Oval 53"/>
                <p:cNvSpPr>
                  <a:spLocks noChangeArrowheads="1"/>
                </p:cNvSpPr>
                <p:nvPr/>
              </p:nvSpPr>
              <p:spPr bwMode="auto">
                <a:xfrm>
                  <a:off x="7006273" y="5908878"/>
                  <a:ext cx="130175" cy="13170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altLang="zh-TW" sz="2200"/>
                </a:p>
              </p:txBody>
            </p:sp>
            <p:cxnSp>
              <p:nvCxnSpPr>
                <p:cNvPr id="9249" name="AutoShape 54"/>
                <p:cNvCxnSpPr>
                  <a:cxnSpLocks noChangeShapeType="1"/>
                  <a:stCxn id="9248" idx="5"/>
                  <a:endCxn id="9247" idx="1"/>
                </p:cNvCxnSpPr>
                <p:nvPr/>
              </p:nvCxnSpPr>
              <p:spPr bwMode="auto">
                <a:xfrm>
                  <a:off x="7117398" y="6021537"/>
                  <a:ext cx="306388" cy="209452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9250" name="AutoShape 55"/>
                <p:cNvCxnSpPr>
                  <a:cxnSpLocks noChangeShapeType="1"/>
                  <a:stCxn id="9246" idx="0"/>
                  <a:endCxn id="9245" idx="3"/>
                </p:cNvCxnSpPr>
                <p:nvPr/>
              </p:nvCxnSpPr>
              <p:spPr bwMode="auto">
                <a:xfrm flipV="1">
                  <a:off x="6598285" y="5451891"/>
                  <a:ext cx="436563" cy="747364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9239" name="文字方塊 32"/>
              <p:cNvSpPr txBox="1">
                <a:spLocks noChangeArrowheads="1"/>
              </p:cNvSpPr>
              <p:nvPr/>
            </p:nvSpPr>
            <p:spPr bwMode="auto">
              <a:xfrm flipV="1">
                <a:off x="6595110" y="5558552"/>
                <a:ext cx="300082" cy="430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en-US" altLang="zh-TW" sz="2200">
                    <a:solidFill>
                      <a:srgbClr val="FF0000"/>
                    </a:solidFill>
                  </a:rPr>
                  <a:t>x</a:t>
                </a:r>
                <a:endParaRPr lang="zh-TW" altLang="en-US" sz="2200">
                  <a:solidFill>
                    <a:srgbClr val="FF0000"/>
                  </a:solidFill>
                </a:endParaRPr>
              </a:p>
            </p:txBody>
          </p:sp>
          <p:sp>
            <p:nvSpPr>
              <p:cNvPr id="9240" name="文字方塊 34"/>
              <p:cNvSpPr txBox="1">
                <a:spLocks noChangeArrowheads="1"/>
              </p:cNvSpPr>
              <p:nvPr/>
            </p:nvSpPr>
            <p:spPr bwMode="auto">
              <a:xfrm flipV="1">
                <a:off x="6747510" y="5699522"/>
                <a:ext cx="300082" cy="430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en-US" altLang="zh-TW" sz="2200">
                    <a:solidFill>
                      <a:srgbClr val="FF0000"/>
                    </a:solidFill>
                  </a:rPr>
                  <a:t>x</a:t>
                </a:r>
                <a:endParaRPr lang="zh-TW" altLang="en-US" sz="220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8" name="群組 48"/>
          <p:cNvGrpSpPr>
            <a:grpSpLocks/>
          </p:cNvGrpSpPr>
          <p:nvPr/>
        </p:nvGrpSpPr>
        <p:grpSpPr bwMode="auto">
          <a:xfrm>
            <a:off x="6626225" y="5157788"/>
            <a:ext cx="912813" cy="1017587"/>
            <a:chOff x="6625590" y="5558552"/>
            <a:chExt cx="913492" cy="1017032"/>
          </a:xfrm>
        </p:grpSpPr>
        <p:sp>
          <p:nvSpPr>
            <p:cNvPr id="9226" name="文字方塊 35"/>
            <p:cNvSpPr txBox="1">
              <a:spLocks noChangeArrowheads="1"/>
            </p:cNvSpPr>
            <p:nvPr/>
          </p:nvSpPr>
          <p:spPr bwMode="auto">
            <a:xfrm flipV="1">
              <a:off x="6842760" y="5566172"/>
              <a:ext cx="3000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>
                  <a:solidFill>
                    <a:srgbClr val="FF0000"/>
                  </a:solidFill>
                </a:rPr>
                <a:t>x</a:t>
              </a:r>
              <a:endParaRPr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9227" name="文字方塊 39"/>
            <p:cNvSpPr txBox="1">
              <a:spLocks noChangeArrowheads="1"/>
            </p:cNvSpPr>
            <p:nvPr/>
          </p:nvSpPr>
          <p:spPr bwMode="auto">
            <a:xfrm flipV="1">
              <a:off x="6995160" y="5558552"/>
              <a:ext cx="3000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>
                  <a:solidFill>
                    <a:srgbClr val="FF0000"/>
                  </a:solidFill>
                </a:rPr>
                <a:t>x</a:t>
              </a:r>
              <a:endParaRPr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9228" name="文字方塊 40"/>
            <p:cNvSpPr txBox="1">
              <a:spLocks noChangeArrowheads="1"/>
            </p:cNvSpPr>
            <p:nvPr/>
          </p:nvSpPr>
          <p:spPr bwMode="auto">
            <a:xfrm flipV="1">
              <a:off x="7239000" y="5676662"/>
              <a:ext cx="3000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>
                  <a:solidFill>
                    <a:srgbClr val="FF0000"/>
                  </a:solidFill>
                </a:rPr>
                <a:t>x</a:t>
              </a:r>
              <a:endParaRPr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9229" name="文字方塊 41"/>
            <p:cNvSpPr txBox="1">
              <a:spLocks noChangeArrowheads="1"/>
            </p:cNvSpPr>
            <p:nvPr/>
          </p:nvSpPr>
          <p:spPr bwMode="auto">
            <a:xfrm flipV="1">
              <a:off x="7117080" y="5749052"/>
              <a:ext cx="3000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>
                  <a:solidFill>
                    <a:srgbClr val="FF0000"/>
                  </a:solidFill>
                </a:rPr>
                <a:t>x</a:t>
              </a:r>
              <a:endParaRPr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9230" name="文字方塊 42"/>
            <p:cNvSpPr txBox="1">
              <a:spLocks noChangeArrowheads="1"/>
            </p:cNvSpPr>
            <p:nvPr/>
          </p:nvSpPr>
          <p:spPr bwMode="auto">
            <a:xfrm flipV="1">
              <a:off x="7029450" y="5992892"/>
              <a:ext cx="3000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>
                  <a:solidFill>
                    <a:srgbClr val="FF0000"/>
                  </a:solidFill>
                </a:rPr>
                <a:t>x</a:t>
              </a:r>
              <a:endParaRPr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9231" name="文字方塊 43"/>
            <p:cNvSpPr txBox="1">
              <a:spLocks noChangeArrowheads="1"/>
            </p:cNvSpPr>
            <p:nvPr/>
          </p:nvSpPr>
          <p:spPr bwMode="auto">
            <a:xfrm flipV="1">
              <a:off x="7158990" y="5928122"/>
              <a:ext cx="3000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>
                  <a:solidFill>
                    <a:srgbClr val="FF0000"/>
                  </a:solidFill>
                </a:rPr>
                <a:t>x</a:t>
              </a:r>
              <a:endParaRPr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9232" name="文字方塊 44"/>
            <p:cNvSpPr txBox="1">
              <a:spLocks noChangeArrowheads="1"/>
            </p:cNvSpPr>
            <p:nvPr/>
          </p:nvSpPr>
          <p:spPr bwMode="auto">
            <a:xfrm flipV="1">
              <a:off x="6625590" y="5931932"/>
              <a:ext cx="3000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>
                  <a:solidFill>
                    <a:srgbClr val="FF0000"/>
                  </a:solidFill>
                </a:rPr>
                <a:t>x</a:t>
              </a:r>
              <a:endParaRPr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9233" name="文字方塊 45"/>
            <p:cNvSpPr txBox="1">
              <a:spLocks noChangeArrowheads="1"/>
            </p:cNvSpPr>
            <p:nvPr/>
          </p:nvSpPr>
          <p:spPr bwMode="auto">
            <a:xfrm flipV="1">
              <a:off x="6800850" y="5970032"/>
              <a:ext cx="3000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>
                  <a:solidFill>
                    <a:srgbClr val="FF0000"/>
                  </a:solidFill>
                </a:rPr>
                <a:t>x</a:t>
              </a:r>
              <a:endParaRPr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9234" name="文字方塊 46"/>
            <p:cNvSpPr txBox="1">
              <a:spLocks noChangeArrowheads="1"/>
            </p:cNvSpPr>
            <p:nvPr/>
          </p:nvSpPr>
          <p:spPr bwMode="auto">
            <a:xfrm flipV="1">
              <a:off x="6907530" y="6042422"/>
              <a:ext cx="3000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>
                  <a:solidFill>
                    <a:srgbClr val="FF0000"/>
                  </a:solidFill>
                </a:rPr>
                <a:t>x</a:t>
              </a:r>
              <a:endParaRPr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9235" name="文字方塊 47"/>
            <p:cNvSpPr txBox="1">
              <a:spLocks noChangeArrowheads="1"/>
            </p:cNvSpPr>
            <p:nvPr/>
          </p:nvSpPr>
          <p:spPr bwMode="auto">
            <a:xfrm flipV="1">
              <a:off x="6922770" y="6206252"/>
              <a:ext cx="3000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>
                  <a:solidFill>
                    <a:srgbClr val="FF0000"/>
                  </a:solidFill>
                </a:rPr>
                <a:t>x</a:t>
              </a:r>
              <a:endParaRPr lang="zh-TW" altLang="en-US">
                <a:solidFill>
                  <a:srgbClr val="FF0000"/>
                </a:solidFill>
              </a:endParaRPr>
            </a:p>
          </p:txBody>
        </p:sp>
      </p:grpSp>
      <p:sp>
        <p:nvSpPr>
          <p:cNvPr id="50" name="文字方塊 49"/>
          <p:cNvSpPr txBox="1">
            <a:spLocks noChangeArrowheads="1"/>
          </p:cNvSpPr>
          <p:nvPr/>
        </p:nvSpPr>
        <p:spPr bwMode="auto">
          <a:xfrm>
            <a:off x="457200" y="6229350"/>
            <a:ext cx="7423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>
                <a:solidFill>
                  <a:srgbClr val="0000FF"/>
                </a:solidFill>
              </a:rPr>
              <a:t>The number of x in a region r is called the</a:t>
            </a:r>
            <a:r>
              <a:rPr lang="en-US" altLang="zh-TW" sz="2400">
                <a:solidFill>
                  <a:srgbClr val="FF0000"/>
                </a:solidFill>
              </a:rPr>
              <a:t> degree </a:t>
            </a:r>
            <a:r>
              <a:rPr lang="en-US" altLang="zh-TW" sz="2400">
                <a:solidFill>
                  <a:srgbClr val="0000FF"/>
                </a:solidFill>
              </a:rPr>
              <a:t>of r.</a:t>
            </a:r>
            <a:endParaRPr lang="zh-TW" altLang="en-US" sz="240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37" grpId="0"/>
      <p:bldP spid="5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文字方塊 3"/>
          <p:cNvSpPr txBox="1">
            <a:spLocks noChangeArrowheads="1"/>
          </p:cNvSpPr>
          <p:nvPr/>
        </p:nvSpPr>
        <p:spPr bwMode="auto">
          <a:xfrm>
            <a:off x="322263" y="2052638"/>
            <a:ext cx="8126412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/>
              <a:t>Recall also that the relationship between the number of vertices, degree of the vertices, and the number of edges.</a:t>
            </a:r>
          </a:p>
          <a:p>
            <a:pPr eaLnBrk="1" hangingPunct="1"/>
            <a:r>
              <a:rPr lang="en-US" altLang="zh-TW" sz="2400"/>
              <a:t>[</a:t>
            </a:r>
            <a:r>
              <a:rPr lang="en-US" altLang="zh-TW" sz="2400">
                <a:solidFill>
                  <a:srgbClr val="0000FF"/>
                </a:solidFill>
              </a:rPr>
              <a:t>Sum of degrees of all </a:t>
            </a:r>
            <a:r>
              <a:rPr lang="en-US" altLang="zh-TW" sz="2400">
                <a:solidFill>
                  <a:srgbClr val="FF0000"/>
                </a:solidFill>
              </a:rPr>
              <a:t>vertices</a:t>
            </a:r>
            <a:r>
              <a:rPr lang="en-US" altLang="zh-TW" sz="2400">
                <a:solidFill>
                  <a:srgbClr val="0000FF"/>
                </a:solidFill>
              </a:rPr>
              <a:t> = 2e</a:t>
            </a:r>
            <a:r>
              <a:rPr lang="en-US" altLang="zh-TW" sz="2400"/>
              <a:t>.] </a:t>
            </a:r>
          </a:p>
          <a:p>
            <a:pPr eaLnBrk="1" hangingPunct="1"/>
            <a:endParaRPr lang="en-US" altLang="zh-TW" sz="2400"/>
          </a:p>
          <a:p>
            <a:pPr eaLnBrk="1" hangingPunct="1"/>
            <a:r>
              <a:rPr lang="en-US" altLang="zh-TW" sz="2400"/>
              <a:t>e.g. If there are 5 vertices, the degree of each vertex is at least 3, what is the minimum number of edges?</a:t>
            </a:r>
            <a:endParaRPr lang="zh-TW" altLang="en-US" sz="2400"/>
          </a:p>
        </p:txBody>
      </p:sp>
      <p:sp>
        <p:nvSpPr>
          <p:cNvPr id="5" name="文字方塊 4"/>
          <p:cNvSpPr txBox="1">
            <a:spLocks noChangeArrowheads="1"/>
          </p:cNvSpPr>
          <p:nvPr/>
        </p:nvSpPr>
        <p:spPr bwMode="auto">
          <a:xfrm>
            <a:off x="304800" y="4465638"/>
            <a:ext cx="47609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>
                <a:solidFill>
                  <a:srgbClr val="0000FF"/>
                </a:solidFill>
              </a:rPr>
              <a:t>The total sum of all degrees = 2e.</a:t>
            </a:r>
          </a:p>
          <a:p>
            <a:pPr eaLnBrk="1" hangingPunct="1"/>
            <a:r>
              <a:rPr lang="en-US" altLang="zh-TW" sz="2400">
                <a:solidFill>
                  <a:srgbClr val="0000FF"/>
                </a:solidFill>
              </a:rPr>
              <a:t>So, 2e </a:t>
            </a:r>
            <a:r>
              <a:rPr lang="en-US" altLang="zh-TW" sz="2400">
                <a:solidFill>
                  <a:srgbClr val="0000FF"/>
                </a:solidFill>
                <a:sym typeface="Symbol" pitchFamily="18" charset="2"/>
              </a:rPr>
              <a:t> 3v</a:t>
            </a:r>
          </a:p>
          <a:p>
            <a:pPr eaLnBrk="1" hangingPunct="1"/>
            <a:r>
              <a:rPr lang="en-US" altLang="zh-TW" sz="2400">
                <a:solidFill>
                  <a:srgbClr val="0000FF"/>
                </a:solidFill>
                <a:sym typeface="Symbol" pitchFamily="18" charset="2"/>
              </a:rPr>
              <a:t>v = 5, so e  8.</a:t>
            </a:r>
            <a:endParaRPr lang="zh-TW" altLang="en-US" sz="2400">
              <a:solidFill>
                <a:srgbClr val="0000FF"/>
              </a:solidFill>
            </a:endParaRPr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296863" y="27463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altLang="zh-TW" dirty="0"/>
              <a:t>Relationship between r and e</a:t>
            </a:r>
            <a:endParaRPr lang="zh-TW" altLang="en-US" dirty="0"/>
          </a:p>
        </p:txBody>
      </p:sp>
      <p:sp>
        <p:nvSpPr>
          <p:cNvPr id="10245" name="文字方塊 6"/>
          <p:cNvSpPr txBox="1">
            <a:spLocks noChangeArrowheads="1"/>
          </p:cNvSpPr>
          <p:nvPr/>
        </p:nvSpPr>
        <p:spPr bwMode="auto">
          <a:xfrm>
            <a:off x="331788" y="1474788"/>
            <a:ext cx="8651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>
                <a:solidFill>
                  <a:srgbClr val="FF0000"/>
                </a:solidFill>
              </a:rPr>
              <a:t>If we add all degrees of all regions, the sum will be equal to 2e.</a:t>
            </a:r>
            <a:endParaRPr lang="zh-TW" altLang="en-US" sz="240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50838" y="5761038"/>
            <a:ext cx="69627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/>
              <a:t>Note: </a:t>
            </a:r>
            <a:r>
              <a:rPr lang="en-US" altLang="zh-TW" sz="2400">
                <a:solidFill>
                  <a:srgbClr val="FF0000"/>
                </a:solidFill>
              </a:rPr>
              <a:t>Each region is bounded by at least 3 edges!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theme/theme1.xml><?xml version="1.0" encoding="utf-8"?>
<a:theme xmlns:a="http://schemas.openxmlformats.org/drawingml/2006/main" name="template">
  <a:themeElements>
    <a:clrScheme name="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dirty="0"/>
        </a:defPPr>
      </a:lstStyle>
    </a:tx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5353</TotalTime>
  <Words>1936</Words>
  <Application>Microsoft Office PowerPoint</Application>
  <PresentationFormat>On-screen Show (4:3)</PresentationFormat>
  <Paragraphs>419</Paragraphs>
  <Slides>28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template</vt:lpstr>
      <vt:lpstr>Planar Graphs</vt:lpstr>
      <vt:lpstr>Motivation: Planar Layouts</vt:lpstr>
      <vt:lpstr>Planar Graphs</vt:lpstr>
      <vt:lpstr>Planar Graphs</vt:lpstr>
      <vt:lpstr>Formula for Planar Graphs</vt:lpstr>
      <vt:lpstr>Euler’s Formula for Planar Graphs</vt:lpstr>
      <vt:lpstr>Euler’s Formula for Connected Planar Graphs</vt:lpstr>
      <vt:lpstr>Examples</vt:lpstr>
      <vt:lpstr>Relationship between r and e</vt:lpstr>
      <vt:lpstr>Inequality for Planar Graphs</vt:lpstr>
      <vt:lpstr>Relationship between v and e  [O3]</vt:lpstr>
      <vt:lpstr>Is K5  planar?</vt:lpstr>
      <vt:lpstr>Is this bound, e  3v – 6, tight? [O3]</vt:lpstr>
      <vt:lpstr>PowerPoint Presentation</vt:lpstr>
      <vt:lpstr>Planar Bipartite Graph [O2]</vt:lpstr>
      <vt:lpstr>Is K3,3  planar? </vt:lpstr>
      <vt:lpstr>Summary: Euler’s Formula for Planar Graphs</vt:lpstr>
      <vt:lpstr>Coloring(Chapter 9.8) : Map Coloring</vt:lpstr>
      <vt:lpstr>Proper Coloring</vt:lpstr>
      <vt:lpstr>Map Coloring and Graph Coloring</vt:lpstr>
      <vt:lpstr>Edge Coloring and Graph Coloring</vt:lpstr>
      <vt:lpstr>How Many Colors?</vt:lpstr>
      <vt:lpstr>Chromatic Number [O2] </vt:lpstr>
      <vt:lpstr>More General Theorem[O2] </vt:lpstr>
      <vt:lpstr>Applications</vt:lpstr>
      <vt:lpstr>Radio Frequencies</vt:lpstr>
      <vt:lpstr>Fishes Tanks</vt:lpstr>
      <vt:lpstr>Remark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CSIS1118 Foundations of Computer Science</dc:title>
  <dc:creator>-</dc:creator>
  <cp:lastModifiedBy>hubert</cp:lastModifiedBy>
  <cp:revision>602</cp:revision>
  <dcterms:created xsi:type="dcterms:W3CDTF">2003-08-29T13:25:09Z</dcterms:created>
  <dcterms:modified xsi:type="dcterms:W3CDTF">2016-11-24T06:16:18Z</dcterms:modified>
</cp:coreProperties>
</file>